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906000" cy="6858000" type="A4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나눔고딕"/>
      </a:defRPr>
    </a:lvl1pPr>
    <a:lvl2pPr indent="228600" latinLnBrk="0">
      <a:defRPr sz="1400">
        <a:latin typeface="+mn-lt"/>
        <a:ea typeface="+mn-ea"/>
        <a:cs typeface="+mn-cs"/>
        <a:sym typeface="나눔고딕"/>
      </a:defRPr>
    </a:lvl2pPr>
    <a:lvl3pPr indent="457200" latinLnBrk="0">
      <a:defRPr sz="1400">
        <a:latin typeface="+mn-lt"/>
        <a:ea typeface="+mn-ea"/>
        <a:cs typeface="+mn-cs"/>
        <a:sym typeface="나눔고딕"/>
      </a:defRPr>
    </a:lvl3pPr>
    <a:lvl4pPr indent="685800" latinLnBrk="0">
      <a:defRPr sz="1400">
        <a:latin typeface="+mn-lt"/>
        <a:ea typeface="+mn-ea"/>
        <a:cs typeface="+mn-cs"/>
        <a:sym typeface="나눔고딕"/>
      </a:defRPr>
    </a:lvl4pPr>
    <a:lvl5pPr indent="914400" latinLnBrk="0">
      <a:defRPr sz="1400">
        <a:latin typeface="+mn-lt"/>
        <a:ea typeface="+mn-ea"/>
        <a:cs typeface="+mn-cs"/>
        <a:sym typeface="나눔고딕"/>
      </a:defRPr>
    </a:lvl5pPr>
    <a:lvl6pPr indent="1143000" latinLnBrk="0">
      <a:defRPr sz="1400">
        <a:latin typeface="+mn-lt"/>
        <a:ea typeface="+mn-ea"/>
        <a:cs typeface="+mn-cs"/>
        <a:sym typeface="나눔고딕"/>
      </a:defRPr>
    </a:lvl6pPr>
    <a:lvl7pPr indent="1371600" latinLnBrk="0">
      <a:defRPr sz="1400">
        <a:latin typeface="+mn-lt"/>
        <a:ea typeface="+mn-ea"/>
        <a:cs typeface="+mn-cs"/>
        <a:sym typeface="나눔고딕"/>
      </a:defRPr>
    </a:lvl7pPr>
    <a:lvl8pPr indent="1600200" latinLnBrk="0">
      <a:defRPr sz="1400">
        <a:latin typeface="+mn-lt"/>
        <a:ea typeface="+mn-ea"/>
        <a:cs typeface="+mn-cs"/>
        <a:sym typeface="나눔고딕"/>
      </a:defRPr>
    </a:lvl8pPr>
    <a:lvl9pPr indent="1828800" latinLnBrk="0">
      <a:defRPr sz="1400">
        <a:latin typeface="+mn-lt"/>
        <a:ea typeface="+mn-ea"/>
        <a:cs typeface="+mn-cs"/>
        <a:sym typeface="나눔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" name="Google Shape;11;p5"/>
          <p:cNvSpPr/>
          <p:nvPr/>
        </p:nvSpPr>
        <p:spPr>
          <a:xfrm>
            <a:off x="9379519" y="6667147"/>
            <a:ext cx="1" cy="79201"/>
          </a:xfrm>
          <a:prstGeom prst="line">
            <a:avLst/>
          </a:prstGeom>
          <a:ln>
            <a:solidFill>
              <a:srgbClr val="D8D8D8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33329" y="180948"/>
            <a:ext cx="5214975" cy="322265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>
            <a:lvl1pPr>
              <a:defRPr sz="2000" b="1">
                <a:solidFill>
                  <a:srgbClr val="3F3F3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pic>
        <p:nvPicPr>
          <p:cNvPr id="16" name="Google Shape;14;p6" descr="Google Shape;14;p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04"/>
            <a:ext cx="9906000" cy="4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2024041" y="695315"/>
            <a:ext cx="7537872" cy="1470026"/>
          </a:xfrm>
          <a:prstGeom prst="rect">
            <a:avLst/>
          </a:prstGeom>
        </p:spPr>
        <p:txBody>
          <a:bodyPr lIns="45699" tIns="45699" rIns="45699" bIns="45699" anchor="t">
            <a:normAutofit/>
          </a:bodyPr>
          <a:lstStyle>
            <a:lvl1pPr algn="r">
              <a:defRPr sz="4400" b="1">
                <a:solidFill>
                  <a:srgbClr val="26262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027849" y="1604959"/>
            <a:ext cx="5400714" cy="647701"/>
          </a:xfrm>
          <a:prstGeom prst="rect">
            <a:avLst/>
          </a:prstGeom>
        </p:spPr>
        <p:txBody>
          <a:bodyPr lIns="45699" tIns="45699" rIns="45699" bIns="45699">
            <a:normAutofit/>
          </a:bodyPr>
          <a:lstStyle>
            <a:lvl1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•"/>
              <a:defRPr sz="1000">
                <a:solidFill>
                  <a:srgbClr val="595959"/>
                </a:solidFill>
              </a:defRPr>
            </a:lvl1pPr>
            <a:lvl2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–"/>
              <a:defRPr sz="1000">
                <a:solidFill>
                  <a:srgbClr val="595959"/>
                </a:solidFill>
              </a:defRPr>
            </a:lvl2pPr>
            <a:lvl3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•"/>
              <a:defRPr sz="1000">
                <a:solidFill>
                  <a:srgbClr val="595959"/>
                </a:solidFill>
              </a:defRPr>
            </a:lvl3pPr>
            <a:lvl4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–"/>
              <a:defRPr sz="1000">
                <a:solidFill>
                  <a:srgbClr val="595959"/>
                </a:solidFill>
              </a:defRPr>
            </a:lvl4pPr>
            <a:lvl5pPr algn="r">
              <a:lnSpc>
                <a:spcPct val="130000"/>
              </a:lnSpc>
              <a:spcBef>
                <a:spcPts val="200"/>
              </a:spcBef>
              <a:buClr>
                <a:srgbClr val="595959"/>
              </a:buClr>
              <a:buSzPts val="1000"/>
              <a:buFont typeface="나눔고딕"/>
              <a:buChar char="»"/>
              <a:defRPr sz="1000">
                <a:solidFill>
                  <a:srgbClr val="59595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2" name="Google Shape;20;p8" descr="Google Shape;20;p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86388"/>
            <a:ext cx="9906000" cy="904876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787900" y="6172200"/>
            <a:ext cx="23114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ctr">
              <a:defRPr sz="800">
                <a:solidFill>
                  <a:srgbClr val="DA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Google Shape;11;p5"/>
          <p:cNvSpPr/>
          <p:nvPr/>
        </p:nvSpPr>
        <p:spPr>
          <a:xfrm>
            <a:off x="9379519" y="6667147"/>
            <a:ext cx="1" cy="79201"/>
          </a:xfrm>
          <a:prstGeom prst="line">
            <a:avLst/>
          </a:prstGeom>
          <a:ln>
            <a:solidFill>
              <a:srgbClr val="D8D8D8"/>
            </a:solidFill>
          </a:ln>
        </p:spPr>
        <p:txBody>
          <a:bodyPr lIns="45719" rIns="45719"/>
          <a:lstStyle/>
          <a:p>
            <a:endParaRPr/>
          </a:p>
        </p:txBody>
      </p:sp>
      <p:graphicFrame>
        <p:nvGraphicFramePr>
          <p:cNvPr id="4" name="Google Shape;16;p7"/>
          <p:cNvGraphicFramePr/>
          <p:nvPr/>
        </p:nvGraphicFramePr>
        <p:xfrm>
          <a:off x="56456" y="44623"/>
          <a:ext cx="9793075" cy="65527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4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8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Screen ID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solidFill>
                            <a:srgbClr val="595959"/>
                          </a:solidFill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800">
                          <a:latin typeface="+mn-lt"/>
                          <a:ea typeface="+mn-ea"/>
                          <a:cs typeface="+mn-cs"/>
                        </a:rPr>
                        <a:t>Detail description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solidFill>
                            <a:srgbClr val="595959"/>
                          </a:solidFill>
                        </a:rPr>
                        <a:t>Author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595959"/>
                          </a:solidFill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solidFill>
                            <a:srgbClr val="595959"/>
                          </a:solidFill>
                        </a:rPr>
                        <a:t>Version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/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800">
                          <a:solidFill>
                            <a:srgbClr val="595959"/>
                          </a:solidFill>
                        </a:rPr>
                        <a:t>Screen Path</a:t>
                      </a:r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595959"/>
                          </a:solidFill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025">
                <a:tc gridSpan="4">
                  <a:txBody>
                    <a:bodyPr/>
                    <a:lstStyle/>
                    <a:p>
                      <a:pPr algn="l">
                        <a:defRPr>
                          <a:solidFill>
                            <a:srgbClr val="595959"/>
                          </a:solidFill>
                        </a:defRPr>
                      </a:pPr>
                      <a:endParaRPr/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6625">
                <a:tc gridSpan="4">
                  <a:txBody>
                    <a:bodyPr/>
                    <a:lstStyle/>
                    <a:p>
                      <a:pPr algn="l">
                        <a:defRPr b="1">
                          <a:solidFill>
                            <a:srgbClr val="595959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a:txBody>
                  <a:tcPr marL="45725" marR="45725" marT="45725" marB="45725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495300" y="92074"/>
            <a:ext cx="89154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95300" y="1600200"/>
            <a:ext cx="89154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  <p:sp>
        <p:nvSpPr>
          <p:cNvPr id="4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45" name="Google Shape;30;g1c5b3192445_6_6"/>
          <p:cNvSpPr txBox="1"/>
          <p:nvPr/>
        </p:nvSpPr>
        <p:spPr>
          <a:xfrm>
            <a:off x="4682111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46" name="Google Shape;32;g1c5b3192445_6_6"/>
          <p:cNvSpPr txBox="1"/>
          <p:nvPr/>
        </p:nvSpPr>
        <p:spPr>
          <a:xfrm>
            <a:off x="7315200" y="1135811"/>
            <a:ext cx="2590800" cy="362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로그인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r>
              <a:t>(1) 일반로그인</a:t>
            </a:r>
          </a:p>
          <a:p>
            <a:pPr>
              <a:lnSpc>
                <a:spcPct val="150000"/>
              </a:lnSpc>
              <a:defRPr sz="1100"/>
            </a:pPr>
            <a:r>
              <a:t>일반회원가입 이후 유저의 아이디와 비밀번호로 로그인 가능 o 회원의 정보를 가져올 수 있어야한다.</a:t>
            </a:r>
            <a:endParaRPr sz="1000"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/>
            </a:pPr>
            <a:r>
              <a:t>(2) 카카오 소셜 로그인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ts val="1000"/>
              <a:buChar char="-"/>
              <a:defRPr sz="1000"/>
            </a:pPr>
            <a:r>
              <a:t>카카오톡 로그인 API 사용하여 구현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ts val="1000"/>
              <a:buChar char="-"/>
              <a:defRPr sz="1000"/>
            </a:pPr>
            <a:r>
              <a:t>회원의 정보를 가져올 수 있어야 함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ts val="1000"/>
              <a:buChar char="-"/>
              <a:defRPr sz="1000"/>
            </a:pPr>
            <a:r>
              <a:t>카카오통 계정으로 로그인 되어야 함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sp>
        <p:nvSpPr>
          <p:cNvPr id="47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pic>
        <p:nvPicPr>
          <p:cNvPr id="48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7" y="1594804"/>
            <a:ext cx="7262520" cy="36683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" name="Google Shape;41;g1c43546b9f8_1_0"/>
          <p:cNvGrpSpPr/>
          <p:nvPr/>
        </p:nvGrpSpPr>
        <p:grpSpPr>
          <a:xfrm>
            <a:off x="2528043" y="2879823"/>
            <a:ext cx="184501" cy="184501"/>
            <a:chOff x="0" y="0"/>
            <a:chExt cx="184500" cy="184500"/>
          </a:xfrm>
        </p:grpSpPr>
        <p:sp>
          <p:nvSpPr>
            <p:cNvPr id="4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4" name="Google Shape;41;g1c43546b9f8_1_0"/>
          <p:cNvGrpSpPr/>
          <p:nvPr/>
        </p:nvGrpSpPr>
        <p:grpSpPr>
          <a:xfrm>
            <a:off x="2528043" y="3793678"/>
            <a:ext cx="184501" cy="184501"/>
            <a:chOff x="0" y="0"/>
            <a:chExt cx="184500" cy="184500"/>
          </a:xfrm>
        </p:grpSpPr>
        <p:sp>
          <p:nvSpPr>
            <p:cNvPr id="5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aphicFrame>
        <p:nvGraphicFramePr>
          <p:cNvPr id="55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6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4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14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5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51" name="Google Shape;32;g1c5b3192445_6_6"/>
          <p:cNvSpPr txBox="1"/>
          <p:nvPr/>
        </p:nvSpPr>
        <p:spPr>
          <a:xfrm>
            <a:off x="7315200" y="360470"/>
            <a:ext cx="2590800" cy="5158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800"/>
            </a:pPr>
            <a:r>
              <a:rPr dirty="0"/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실시간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객실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상태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관리</a:t>
            </a:r>
            <a:endParaRPr b="1" dirty="0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800" b="1">
                <a:latin typeface="Helvetica"/>
                <a:ea typeface="Helvetica"/>
                <a:cs typeface="Helvetica"/>
                <a:sym typeface="Helvetica"/>
              </a:defRPr>
            </a:pPr>
            <a:endParaRPr b="1" dirty="0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800"/>
            </a:pPr>
            <a:endParaRPr b="1" dirty="0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800"/>
            </a:pPr>
            <a:r>
              <a:rPr dirty="0"/>
              <a:t>(1) </a:t>
            </a:r>
            <a:r>
              <a:rPr dirty="0" err="1"/>
              <a:t>예약확정</a:t>
            </a:r>
            <a:r>
              <a:rPr dirty="0"/>
              <a:t>-&gt;</a:t>
            </a:r>
            <a:r>
              <a:rPr dirty="0" err="1"/>
              <a:t>재실</a:t>
            </a:r>
            <a:r>
              <a:rPr dirty="0"/>
              <a:t>: </a:t>
            </a: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필요</a:t>
            </a:r>
            <a:r>
              <a:rPr dirty="0"/>
              <a:t> </a:t>
            </a:r>
          </a:p>
          <a:p>
            <a:pPr indent="457200">
              <a:defRPr sz="800"/>
            </a:pPr>
            <a:r>
              <a:rPr dirty="0"/>
              <a:t>(</a:t>
            </a:r>
            <a:r>
              <a:rPr dirty="0" err="1"/>
              <a:t>체크인</a:t>
            </a:r>
            <a:r>
              <a:rPr dirty="0"/>
              <a:t>/</a:t>
            </a:r>
            <a:r>
              <a:rPr dirty="0" err="1"/>
              <a:t>문자발송</a:t>
            </a:r>
            <a:r>
              <a:rPr dirty="0"/>
              <a:t> 등)</a:t>
            </a:r>
          </a:p>
          <a:p>
            <a:pPr indent="457200">
              <a:defRPr sz="800"/>
            </a:pPr>
            <a:endParaRPr dirty="0"/>
          </a:p>
          <a:p>
            <a:pPr>
              <a:defRPr sz="800"/>
            </a:pPr>
            <a:r>
              <a:rPr dirty="0"/>
              <a:t>(2) </a:t>
            </a:r>
            <a:r>
              <a:rPr dirty="0" err="1"/>
              <a:t>재실</a:t>
            </a:r>
            <a:r>
              <a:rPr dirty="0"/>
              <a:t>-&gt;</a:t>
            </a:r>
            <a:r>
              <a:rPr dirty="0" err="1"/>
              <a:t>청소요청</a:t>
            </a:r>
            <a:r>
              <a:rPr dirty="0"/>
              <a:t>: </a:t>
            </a:r>
            <a:r>
              <a:rPr dirty="0" err="1"/>
              <a:t>새로운</a:t>
            </a:r>
            <a:r>
              <a:rPr dirty="0"/>
              <a:t> </a:t>
            </a:r>
            <a:r>
              <a:rPr dirty="0" err="1"/>
              <a:t>페이지</a:t>
            </a:r>
            <a:r>
              <a:rPr dirty="0"/>
              <a:t> </a:t>
            </a:r>
            <a:r>
              <a:rPr dirty="0" err="1"/>
              <a:t>필요</a:t>
            </a:r>
            <a:endParaRPr dirty="0"/>
          </a:p>
          <a:p>
            <a:pPr indent="457200">
              <a:defRPr sz="800"/>
            </a:pPr>
            <a:r>
              <a:rPr dirty="0"/>
              <a:t>(</a:t>
            </a:r>
            <a:r>
              <a:rPr dirty="0" err="1"/>
              <a:t>청소요청</a:t>
            </a:r>
            <a:r>
              <a:rPr dirty="0"/>
              <a:t> 등)</a:t>
            </a:r>
          </a:p>
          <a:p>
            <a:pPr indent="457200">
              <a:defRPr sz="800"/>
            </a:pPr>
            <a:endParaRPr dirty="0"/>
          </a:p>
          <a:p>
            <a:pPr>
              <a:defRPr sz="800"/>
            </a:pPr>
            <a:r>
              <a:rPr dirty="0"/>
              <a:t>(3) </a:t>
            </a:r>
            <a:r>
              <a:rPr dirty="0" err="1"/>
              <a:t>청소요청</a:t>
            </a:r>
            <a:r>
              <a:rPr dirty="0"/>
              <a:t>-&gt;</a:t>
            </a:r>
            <a:r>
              <a:rPr dirty="0" err="1"/>
              <a:t>청소중</a:t>
            </a:r>
            <a:r>
              <a:rPr dirty="0"/>
              <a:t>: </a:t>
            </a:r>
            <a:r>
              <a:rPr dirty="0" err="1"/>
              <a:t>자동</a:t>
            </a:r>
            <a:endParaRPr dirty="0"/>
          </a:p>
          <a:p>
            <a:pPr indent="457200">
              <a:defRPr sz="800"/>
            </a:pPr>
            <a:r>
              <a:rPr dirty="0"/>
              <a:t>(</a:t>
            </a:r>
            <a:r>
              <a:rPr dirty="0" err="1"/>
              <a:t>청소부가</a:t>
            </a:r>
            <a:r>
              <a:rPr dirty="0"/>
              <a:t> </a:t>
            </a:r>
            <a:r>
              <a:rPr dirty="0" err="1"/>
              <a:t>체크리스트에서</a:t>
            </a:r>
            <a:r>
              <a:rPr dirty="0"/>
              <a:t> </a:t>
            </a:r>
            <a:r>
              <a:rPr dirty="0" err="1"/>
              <a:t>청소요청</a:t>
            </a:r>
            <a:r>
              <a:rPr dirty="0"/>
              <a:t> </a:t>
            </a:r>
            <a:r>
              <a:rPr dirty="0" err="1"/>
              <a:t>체크해주면</a:t>
            </a:r>
            <a:r>
              <a:rPr dirty="0"/>
              <a:t> </a:t>
            </a:r>
            <a:r>
              <a:rPr dirty="0" err="1"/>
              <a:t>청소중으로</a:t>
            </a:r>
            <a:r>
              <a:rPr dirty="0"/>
              <a:t> </a:t>
            </a:r>
            <a:r>
              <a:rPr dirty="0" err="1"/>
              <a:t>바뀜</a:t>
            </a:r>
            <a:r>
              <a:rPr dirty="0"/>
              <a:t>)</a:t>
            </a:r>
          </a:p>
          <a:p>
            <a:pPr>
              <a:defRPr sz="800"/>
            </a:pPr>
            <a:r>
              <a:rPr dirty="0"/>
              <a:t>(3) </a:t>
            </a:r>
            <a:r>
              <a:rPr dirty="0" err="1"/>
              <a:t>청소중</a:t>
            </a:r>
            <a:r>
              <a:rPr dirty="0"/>
              <a:t>-&gt;</a:t>
            </a:r>
            <a:r>
              <a:rPr dirty="0" err="1"/>
              <a:t>재실</a:t>
            </a:r>
            <a:r>
              <a:rPr dirty="0"/>
              <a:t>: </a:t>
            </a:r>
            <a:r>
              <a:rPr dirty="0" err="1"/>
              <a:t>자동</a:t>
            </a:r>
            <a:endParaRPr dirty="0"/>
          </a:p>
          <a:p>
            <a:pPr indent="457200">
              <a:defRPr sz="800"/>
            </a:pPr>
            <a:r>
              <a:rPr dirty="0"/>
              <a:t>(</a:t>
            </a:r>
            <a:r>
              <a:rPr dirty="0" err="1"/>
              <a:t>청소부가</a:t>
            </a:r>
            <a:r>
              <a:rPr dirty="0"/>
              <a:t> </a:t>
            </a:r>
            <a:r>
              <a:rPr dirty="0" err="1"/>
              <a:t>체크리스트에서</a:t>
            </a:r>
            <a:r>
              <a:rPr dirty="0"/>
              <a:t> </a:t>
            </a:r>
          </a:p>
          <a:p>
            <a:pPr indent="457200">
              <a:defRPr sz="800"/>
            </a:pPr>
            <a:r>
              <a:rPr dirty="0" err="1"/>
              <a:t>청소완료</a:t>
            </a:r>
            <a:r>
              <a:rPr dirty="0"/>
              <a:t> </a:t>
            </a:r>
            <a:r>
              <a:rPr dirty="0" err="1"/>
              <a:t>체크해주면</a:t>
            </a:r>
            <a:endParaRPr dirty="0"/>
          </a:p>
          <a:p>
            <a:pPr indent="457200">
              <a:defRPr sz="800"/>
            </a:pPr>
            <a:r>
              <a:rPr dirty="0" err="1"/>
              <a:t>재실로</a:t>
            </a:r>
            <a:r>
              <a:rPr dirty="0"/>
              <a:t> </a:t>
            </a:r>
            <a:r>
              <a:rPr dirty="0" err="1"/>
              <a:t>바뀜</a:t>
            </a:r>
            <a:r>
              <a:rPr dirty="0"/>
              <a:t>)</a:t>
            </a:r>
          </a:p>
          <a:p>
            <a:pPr>
              <a:defRPr sz="800"/>
            </a:pPr>
            <a:br>
              <a:rPr dirty="0"/>
            </a:br>
            <a:r>
              <a:rPr dirty="0"/>
              <a:t>(4) </a:t>
            </a:r>
            <a:r>
              <a:rPr dirty="0" err="1"/>
              <a:t>퇴실</a:t>
            </a:r>
            <a:r>
              <a:rPr dirty="0"/>
              <a:t>-&gt;</a:t>
            </a:r>
            <a:r>
              <a:rPr dirty="0" err="1"/>
              <a:t>청소중</a:t>
            </a:r>
            <a:r>
              <a:rPr dirty="0"/>
              <a:t>: </a:t>
            </a:r>
            <a:r>
              <a:rPr dirty="0" err="1"/>
              <a:t>자동</a:t>
            </a:r>
            <a:endParaRPr dirty="0"/>
          </a:p>
          <a:p>
            <a:pPr indent="457200">
              <a:defRPr sz="800"/>
            </a:pPr>
            <a:r>
              <a:rPr dirty="0"/>
              <a:t>(</a:t>
            </a:r>
            <a:r>
              <a:rPr dirty="0" err="1"/>
              <a:t>청소부가</a:t>
            </a:r>
            <a:r>
              <a:rPr dirty="0"/>
              <a:t> </a:t>
            </a:r>
            <a:r>
              <a:rPr dirty="0" err="1"/>
              <a:t>체크리스트에서</a:t>
            </a:r>
            <a:r>
              <a:rPr dirty="0"/>
              <a:t> </a:t>
            </a:r>
            <a:r>
              <a:rPr dirty="0" err="1"/>
              <a:t>청소요청</a:t>
            </a:r>
            <a:r>
              <a:rPr dirty="0"/>
              <a:t> </a:t>
            </a:r>
            <a:r>
              <a:rPr dirty="0" err="1"/>
              <a:t>체크해주면</a:t>
            </a:r>
            <a:r>
              <a:rPr dirty="0"/>
              <a:t> </a:t>
            </a:r>
            <a:r>
              <a:rPr dirty="0" err="1"/>
              <a:t>청소중으로</a:t>
            </a:r>
            <a:r>
              <a:rPr dirty="0"/>
              <a:t> </a:t>
            </a:r>
            <a:r>
              <a:rPr dirty="0" err="1"/>
              <a:t>바뀜</a:t>
            </a:r>
            <a:r>
              <a:rPr dirty="0"/>
              <a:t>)</a:t>
            </a:r>
          </a:p>
          <a:p>
            <a:pPr>
              <a:defRPr sz="800"/>
            </a:pPr>
            <a:r>
              <a:rPr dirty="0"/>
              <a:t>(4) </a:t>
            </a:r>
            <a:r>
              <a:rPr dirty="0" err="1"/>
              <a:t>청소중</a:t>
            </a:r>
            <a:r>
              <a:rPr dirty="0"/>
              <a:t>-&gt;</a:t>
            </a:r>
            <a:r>
              <a:rPr dirty="0" err="1"/>
              <a:t>공실</a:t>
            </a:r>
            <a:r>
              <a:rPr dirty="0"/>
              <a:t>: </a:t>
            </a:r>
            <a:r>
              <a:rPr dirty="0" err="1"/>
              <a:t>자동</a:t>
            </a:r>
            <a:endParaRPr dirty="0"/>
          </a:p>
          <a:p>
            <a:pPr indent="457200">
              <a:defRPr sz="800"/>
            </a:pPr>
            <a:r>
              <a:rPr dirty="0"/>
              <a:t>(</a:t>
            </a:r>
            <a:r>
              <a:rPr dirty="0" err="1"/>
              <a:t>청소부가</a:t>
            </a:r>
            <a:r>
              <a:rPr dirty="0"/>
              <a:t> </a:t>
            </a:r>
            <a:r>
              <a:rPr dirty="0" err="1"/>
              <a:t>체크리스트에서</a:t>
            </a:r>
            <a:r>
              <a:rPr dirty="0"/>
              <a:t> </a:t>
            </a:r>
          </a:p>
          <a:p>
            <a:pPr indent="457200">
              <a:defRPr sz="800"/>
            </a:pPr>
            <a:r>
              <a:rPr dirty="0" err="1"/>
              <a:t>청소완료</a:t>
            </a:r>
            <a:r>
              <a:rPr dirty="0"/>
              <a:t> </a:t>
            </a:r>
            <a:r>
              <a:rPr dirty="0" err="1"/>
              <a:t>체크해주면</a:t>
            </a:r>
            <a:endParaRPr dirty="0"/>
          </a:p>
          <a:p>
            <a:pPr indent="457200">
              <a:defRPr sz="800"/>
            </a:pPr>
            <a:r>
              <a:rPr dirty="0" err="1"/>
              <a:t>공실로</a:t>
            </a:r>
            <a:r>
              <a:rPr dirty="0"/>
              <a:t> </a:t>
            </a:r>
            <a:r>
              <a:rPr dirty="0" err="1"/>
              <a:t>바뀜</a:t>
            </a:r>
            <a:r>
              <a:rPr dirty="0"/>
              <a:t>)</a:t>
            </a:r>
          </a:p>
          <a:p>
            <a:pPr indent="457200">
              <a:defRPr sz="800"/>
            </a:pPr>
            <a:br>
              <a:rPr dirty="0"/>
            </a:br>
            <a:r>
              <a:rPr dirty="0"/>
              <a:t>// </a:t>
            </a:r>
            <a:r>
              <a:rPr dirty="0" err="1"/>
              <a:t>재실</a:t>
            </a:r>
            <a:r>
              <a:rPr dirty="0"/>
              <a:t>-&gt;</a:t>
            </a:r>
            <a:r>
              <a:rPr dirty="0" err="1"/>
              <a:t>퇴실예정</a:t>
            </a:r>
            <a:r>
              <a:rPr dirty="0"/>
              <a:t>: </a:t>
            </a:r>
            <a:r>
              <a:rPr dirty="0" err="1"/>
              <a:t>자동</a:t>
            </a:r>
            <a:endParaRPr dirty="0"/>
          </a:p>
          <a:p>
            <a:pPr indent="457200">
              <a:defRPr sz="800"/>
            </a:pPr>
            <a:r>
              <a:rPr dirty="0"/>
              <a:t>(SMS 30분 전 </a:t>
            </a:r>
            <a:r>
              <a:rPr dirty="0" err="1"/>
              <a:t>고지</a:t>
            </a:r>
            <a:r>
              <a:rPr dirty="0"/>
              <a:t>, </a:t>
            </a:r>
            <a:r>
              <a:rPr dirty="0" err="1"/>
              <a:t>객실상태엔</a:t>
            </a:r>
            <a:r>
              <a:rPr dirty="0"/>
              <a:t> </a:t>
            </a:r>
            <a:r>
              <a:rPr dirty="0" err="1"/>
              <a:t>존재X</a:t>
            </a:r>
            <a:r>
              <a:rPr dirty="0"/>
              <a:t>)</a:t>
            </a:r>
          </a:p>
          <a:p>
            <a:pPr>
              <a:defRPr sz="800"/>
            </a:pP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</p:txBody>
      </p:sp>
      <p:graphicFrame>
        <p:nvGraphicFramePr>
          <p:cNvPr id="152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5" y="1497605"/>
            <a:ext cx="7135636" cy="4062623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메인화면</a:t>
            </a:r>
          </a:p>
        </p:txBody>
      </p:sp>
      <p:sp>
        <p:nvSpPr>
          <p:cNvPr id="15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pic>
        <p:nvPicPr>
          <p:cNvPr id="156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8997" y="6597008"/>
            <a:ext cx="209620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5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6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16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2" name="Google Shape;32;g1c5b3192445_6_6"/>
          <p:cNvSpPr txBox="1"/>
          <p:nvPr/>
        </p:nvSpPr>
        <p:spPr>
          <a:xfrm>
            <a:off x="7315200" y="1277893"/>
            <a:ext cx="2590800" cy="343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객실 컨디션 상태 관리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(1) 예약확정-&gt;재실: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새로운 페이지 필요 </a:t>
            </a:r>
          </a:p>
          <a:p>
            <a:pPr indent="457200">
              <a:defRPr sz="1000"/>
            </a:pPr>
            <a:r>
              <a:t>(체크인/문자발송 등)</a:t>
            </a:r>
          </a:p>
          <a:p>
            <a:pPr indent="457200">
              <a:defRPr sz="1000"/>
            </a:pPr>
            <a:endParaRPr/>
          </a:p>
          <a:p>
            <a:pPr indent="457200">
              <a:defRPr sz="1000"/>
            </a:pPr>
            <a:r>
              <a:t>예약 확정 블록 클릭 시, 체크인과 문자발송 등을 수행할 수 있는 새로운 페이지 요청</a:t>
            </a:r>
          </a:p>
          <a:p>
            <a:pPr indent="457200"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163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4" y="1513839"/>
            <a:ext cx="7120208" cy="40538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" name="Google Shape;41;g1c43546b9f8_1_0"/>
          <p:cNvGrpSpPr/>
          <p:nvPr/>
        </p:nvGrpSpPr>
        <p:grpSpPr>
          <a:xfrm>
            <a:off x="3257024" y="4126962"/>
            <a:ext cx="184501" cy="184501"/>
            <a:chOff x="0" y="0"/>
            <a:chExt cx="184500" cy="184500"/>
          </a:xfrm>
        </p:grpSpPr>
        <p:sp>
          <p:nvSpPr>
            <p:cNvPr id="16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5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16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16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169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170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7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7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175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6" name="Google Shape;32;g1c5b3192445_6_6"/>
          <p:cNvSpPr txBox="1"/>
          <p:nvPr/>
        </p:nvSpPr>
        <p:spPr>
          <a:xfrm>
            <a:off x="7315200" y="1277893"/>
            <a:ext cx="2590800" cy="312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예약등록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초기화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초기화 여부를 묻는 모달창이 열리고 ok버튼 클릭시 정보가 모두 초기화 됨</a:t>
            </a:r>
          </a:p>
          <a:p>
            <a:pPr>
              <a:defRPr sz="1000"/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(2)  저장   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 저장 여부를 묻는 모달창이 열리고 ok버튼 클릭시 객실정보 수정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defRPr sz="1000"/>
            </a:pP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7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17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179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180" name="스크린샷 2023-05-21 오전 12.36.58.png" descr="스크린샷 2023-05-21 오전 12.36.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6" y="1996219"/>
            <a:ext cx="6906512" cy="38240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Google Shape;41;g1c43546b9f8_1_0"/>
          <p:cNvGrpSpPr/>
          <p:nvPr/>
        </p:nvGrpSpPr>
        <p:grpSpPr>
          <a:xfrm>
            <a:off x="4749177" y="2524195"/>
            <a:ext cx="184501" cy="184501"/>
            <a:chOff x="0" y="0"/>
            <a:chExt cx="184500" cy="184500"/>
          </a:xfrm>
        </p:grpSpPr>
        <p:sp>
          <p:nvSpPr>
            <p:cNvPr id="18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2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86" name="Google Shape;41;g1c43546b9f8_1_0"/>
          <p:cNvGrpSpPr/>
          <p:nvPr/>
        </p:nvGrpSpPr>
        <p:grpSpPr>
          <a:xfrm>
            <a:off x="5214102" y="2524195"/>
            <a:ext cx="184501" cy="184501"/>
            <a:chOff x="0" y="0"/>
            <a:chExt cx="184500" cy="184500"/>
          </a:xfrm>
        </p:grpSpPr>
        <p:sp>
          <p:nvSpPr>
            <p:cNvPr id="18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187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11" y="2526351"/>
            <a:ext cx="1068366" cy="2400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9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9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192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3" name="Google Shape;32;g1c5b3192445_6_6"/>
          <p:cNvSpPr txBox="1"/>
          <p:nvPr/>
        </p:nvSpPr>
        <p:spPr>
          <a:xfrm>
            <a:off x="7315200" y="1277892"/>
            <a:ext cx="2590800" cy="289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예약등록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(3) 문자발송</a:t>
            </a:r>
          </a:p>
          <a:p>
            <a:pPr>
              <a:lnSpc>
                <a:spcPct val="150000"/>
              </a:lnSpc>
              <a:defRPr sz="1000"/>
            </a:pPr>
            <a:r>
              <a:t>- 고객이 도착하지 않았을 때,</a:t>
            </a:r>
          </a:p>
          <a:p>
            <a:pPr>
              <a:lnSpc>
                <a:spcPct val="150000"/>
              </a:lnSpc>
              <a:defRPr sz="1000"/>
            </a:pPr>
            <a:r>
              <a:t>매니저(프론트)가 고객에게 문자발송 가능</a:t>
            </a:r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194" name="그림 1" descr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6" y="1452104"/>
            <a:ext cx="7147984" cy="39537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" name="Google Shape;41;g1c43546b9f8_1_0"/>
          <p:cNvGrpSpPr/>
          <p:nvPr/>
        </p:nvGrpSpPr>
        <p:grpSpPr>
          <a:xfrm>
            <a:off x="5811325" y="1962883"/>
            <a:ext cx="184501" cy="184501"/>
            <a:chOff x="0" y="0"/>
            <a:chExt cx="184500" cy="184500"/>
          </a:xfrm>
        </p:grpSpPr>
        <p:sp>
          <p:nvSpPr>
            <p:cNvPr id="19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6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9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19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00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01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20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0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06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7" name="Google Shape;32;g1c5b3192445_6_6"/>
          <p:cNvSpPr txBox="1"/>
          <p:nvPr/>
        </p:nvSpPr>
        <p:spPr>
          <a:xfrm>
            <a:off x="7315200" y="1277892"/>
            <a:ext cx="2590800" cy="3212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예약등록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(3) 문자발송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제목, 발송내용 등 입력 후 전송버튼</a:t>
            </a:r>
          </a:p>
          <a:p>
            <a:pPr>
              <a:lnSpc>
                <a:spcPct val="150000"/>
              </a:lnSpc>
              <a:defRPr sz="1000"/>
            </a:pPr>
            <a:r>
              <a:t>클릭하면 객실정보에 입력된 고객에게 </a:t>
            </a:r>
          </a:p>
          <a:p>
            <a:pPr>
              <a:lnSpc>
                <a:spcPct val="150000"/>
              </a:lnSpc>
              <a:defRPr sz="1000"/>
            </a:pPr>
            <a:r>
              <a:t>문자 수신 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08" name="그림 13" descr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5" y="1475103"/>
            <a:ext cx="7230245" cy="408063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210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11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12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215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6" y="1503680"/>
            <a:ext cx="7208255" cy="4015467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1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18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9" name="Google Shape;32;g1c5b3192445_6_6"/>
          <p:cNvSpPr txBox="1"/>
          <p:nvPr/>
        </p:nvSpPr>
        <p:spPr>
          <a:xfrm>
            <a:off x="7315200" y="1277893"/>
            <a:ext cx="2590800" cy="336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예약등록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(4) 알림톡 전송: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카카오 채널 이용하여 알림톡 전송 가능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(5) 체크인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고객이 도착하면 체크인 버튼 클릭 (예약확정 -&gt; 재실 ) </a:t>
            </a:r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222" name="Google Shape;41;g1c43546b9f8_1_0"/>
          <p:cNvGrpSpPr/>
          <p:nvPr/>
        </p:nvGrpSpPr>
        <p:grpSpPr>
          <a:xfrm>
            <a:off x="6268525" y="2135602"/>
            <a:ext cx="184501" cy="184501"/>
            <a:chOff x="0" y="0"/>
            <a:chExt cx="184500" cy="184500"/>
          </a:xfrm>
        </p:grpSpPr>
        <p:sp>
          <p:nvSpPr>
            <p:cNvPr id="22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1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25" name="Google Shape;41;g1c43546b9f8_1_0"/>
          <p:cNvGrpSpPr/>
          <p:nvPr/>
        </p:nvGrpSpPr>
        <p:grpSpPr>
          <a:xfrm>
            <a:off x="6741266" y="2135602"/>
            <a:ext cx="184501" cy="184501"/>
            <a:chOff x="0" y="0"/>
            <a:chExt cx="184500" cy="184500"/>
          </a:xfrm>
        </p:grpSpPr>
        <p:sp>
          <p:nvSpPr>
            <p:cNvPr id="22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24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pic>
        <p:nvPicPr>
          <p:cNvPr id="226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01" y="5181863"/>
            <a:ext cx="496371" cy="6849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그림 6" descr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370" y="5181863"/>
            <a:ext cx="511262" cy="684991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직선 화살표 연결선 11"/>
          <p:cNvSpPr/>
          <p:nvPr/>
        </p:nvSpPr>
        <p:spPr>
          <a:xfrm>
            <a:off x="4884571" y="5524358"/>
            <a:ext cx="564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>
            <a:solidFill>
              <a:srgbClr val="BE4B48"/>
            </a:solidFill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31" name="Google Shape;41;g1c43546b9f8_1_0"/>
          <p:cNvGrpSpPr/>
          <p:nvPr/>
        </p:nvGrpSpPr>
        <p:grpSpPr>
          <a:xfrm>
            <a:off x="4231987" y="5078102"/>
            <a:ext cx="184501" cy="184501"/>
            <a:chOff x="0" y="0"/>
            <a:chExt cx="184500" cy="184500"/>
          </a:xfrm>
        </p:grpSpPr>
        <p:sp>
          <p:nvSpPr>
            <p:cNvPr id="22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30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32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233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34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35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29" y="20332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23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4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241" name="Google Shape;32;g1c5b3192445_6_6"/>
          <p:cNvSpPr txBox="1"/>
          <p:nvPr/>
        </p:nvSpPr>
        <p:spPr>
          <a:xfrm>
            <a:off x="7315200" y="1277893"/>
            <a:ext cx="2590800" cy="3521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객실 컨디션 상태 관리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(2) 재실-&gt;청소요청: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새로운 페이지 필요     (청소요청 등)</a:t>
            </a:r>
          </a:p>
          <a:p>
            <a:pPr>
              <a:lnSpc>
                <a:spcPct val="150000"/>
              </a:lnSpc>
              <a:defRPr sz="1000"/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lnSpc>
                <a:spcPct val="150000"/>
              </a:lnSpc>
              <a:defRPr sz="1000"/>
            </a:pPr>
            <a:r>
              <a:t>재실 블록 클릭 시, 청소등록과 문자발송 등을 수행할 수 있는 새로운 페이지 요청</a:t>
            </a:r>
          </a:p>
          <a:p>
            <a:pPr>
              <a:defRPr sz="1000"/>
            </a:pPr>
            <a:r>
              <a:t> </a:t>
            </a:r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242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732"/>
            <a:ext cx="7222701" cy="4099016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3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6" name="Google Shape;41;g1c43546b9f8_1_0"/>
          <p:cNvGrpSpPr/>
          <p:nvPr/>
        </p:nvGrpSpPr>
        <p:grpSpPr>
          <a:xfrm>
            <a:off x="2596624" y="3283682"/>
            <a:ext cx="184501" cy="184501"/>
            <a:chOff x="0" y="0"/>
            <a:chExt cx="184500" cy="184500"/>
          </a:xfrm>
        </p:grpSpPr>
        <p:sp>
          <p:nvSpPr>
            <p:cNvPr id="24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5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4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24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49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50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9" y="20840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5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5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55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" name="Google Shape;32;g1c5b3192445_6_6"/>
          <p:cNvSpPr txBox="1"/>
          <p:nvPr/>
        </p:nvSpPr>
        <p:spPr>
          <a:xfrm>
            <a:off x="7315200" y="1277892"/>
            <a:ext cx="2590800" cy="263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Check In / Out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초기화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객실정보가 모두 초기화 됨</a:t>
            </a:r>
          </a:p>
          <a:p>
            <a:pPr>
              <a:defRPr sz="1000"/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(2)  저장   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객실정보 수정</a:t>
            </a:r>
          </a:p>
          <a:p>
            <a:pPr>
              <a:defRPr sz="1000"/>
            </a:pPr>
            <a:br/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257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1" y="1402078"/>
            <a:ext cx="7168800" cy="40843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Google Shape;41;g1c43546b9f8_1_0"/>
          <p:cNvGrpSpPr/>
          <p:nvPr/>
        </p:nvGrpSpPr>
        <p:grpSpPr>
          <a:xfrm>
            <a:off x="4852144" y="2074642"/>
            <a:ext cx="184501" cy="184501"/>
            <a:chOff x="0" y="0"/>
            <a:chExt cx="184500" cy="184500"/>
          </a:xfrm>
        </p:grpSpPr>
        <p:sp>
          <p:nvSpPr>
            <p:cNvPr id="258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59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263" name="Google Shape;41;g1c43546b9f8_1_0"/>
          <p:cNvGrpSpPr/>
          <p:nvPr/>
        </p:nvGrpSpPr>
        <p:grpSpPr>
          <a:xfrm>
            <a:off x="5370303" y="2064483"/>
            <a:ext cx="184501" cy="184501"/>
            <a:chOff x="0" y="0"/>
            <a:chExt cx="184500" cy="184500"/>
          </a:xfrm>
        </p:grpSpPr>
        <p:sp>
          <p:nvSpPr>
            <p:cNvPr id="26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2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6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26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266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67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29" y="20078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7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7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72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3" name="Google Shape;32;g1c5b3192445_6_6"/>
          <p:cNvSpPr txBox="1"/>
          <p:nvPr/>
        </p:nvSpPr>
        <p:spPr>
          <a:xfrm>
            <a:off x="7315200" y="1277892"/>
            <a:ext cx="2590800" cy="288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Check In / Out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(3) 문자발송</a:t>
            </a:r>
          </a:p>
          <a:p>
            <a:pPr>
              <a:lnSpc>
                <a:spcPct val="150000"/>
              </a:lnSpc>
              <a:defRPr sz="1000"/>
            </a:pPr>
            <a:r>
              <a:t>- 고객이 입실 후 공지사항이 있다면</a:t>
            </a:r>
          </a:p>
          <a:p>
            <a:pPr>
              <a:lnSpc>
                <a:spcPct val="150000"/>
              </a:lnSpc>
              <a:defRPr sz="1000"/>
            </a:pPr>
            <a:r>
              <a:t>매니저(프론트)가 고객에게 문자발송 가능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74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" y="1402078"/>
            <a:ext cx="7168800" cy="40843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oogle Shape;41;g1c43546b9f8_1_0"/>
          <p:cNvGrpSpPr/>
          <p:nvPr/>
        </p:nvGrpSpPr>
        <p:grpSpPr>
          <a:xfrm>
            <a:off x="5817344" y="2074642"/>
            <a:ext cx="184501" cy="184501"/>
            <a:chOff x="0" y="0"/>
            <a:chExt cx="184500" cy="184500"/>
          </a:xfrm>
        </p:grpSpPr>
        <p:sp>
          <p:nvSpPr>
            <p:cNvPr id="27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76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7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 메인화면 &gt; 객실관리 &gt; 실시간 객실상태</a:t>
            </a:r>
          </a:p>
        </p:txBody>
      </p:sp>
      <p:pic>
        <p:nvPicPr>
          <p:cNvPr id="279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282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409699"/>
            <a:ext cx="7118658" cy="397002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8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85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6" name="Google Shape;32;g1c5b3192445_6_6"/>
          <p:cNvSpPr txBox="1"/>
          <p:nvPr/>
        </p:nvSpPr>
        <p:spPr>
          <a:xfrm>
            <a:off x="7315200" y="1277892"/>
            <a:ext cx="2590800" cy="2889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Check In / Out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(3) 문자발송</a:t>
            </a:r>
          </a:p>
          <a:p>
            <a:pPr>
              <a:lnSpc>
                <a:spcPct val="150000"/>
              </a:lnSpc>
              <a:defRPr sz="1000"/>
            </a:pPr>
            <a:r>
              <a:t>- 고객이 입실 후 공지사항이 있다면</a:t>
            </a:r>
          </a:p>
          <a:p>
            <a:pPr>
              <a:lnSpc>
                <a:spcPct val="150000"/>
              </a:lnSpc>
              <a:defRPr sz="1000"/>
            </a:pPr>
            <a:r>
              <a:t>매니저(프론트)가 고객에게 문자발송 가능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endParaRPr b="1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8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 메인화면 &gt; 객실관리 &gt; 실시간 객실상태</a:t>
            </a:r>
          </a:p>
        </p:txBody>
      </p:sp>
      <p:pic>
        <p:nvPicPr>
          <p:cNvPr id="288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9" y="20205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5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61" name="Google Shape;30;g1c5b3192445_6_6"/>
          <p:cNvSpPr txBox="1"/>
          <p:nvPr/>
        </p:nvSpPr>
        <p:spPr>
          <a:xfrm>
            <a:off x="4682111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62" name="Google Shape;32;g1c5b3192445_6_6"/>
          <p:cNvSpPr txBox="1"/>
          <p:nvPr/>
        </p:nvSpPr>
        <p:spPr>
          <a:xfrm>
            <a:off x="7315200" y="797609"/>
            <a:ext cx="2590800" cy="362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일반 회원가입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이름, 아이디, 비밀번호,  비밀번호확인(체크), 연락처, 이메일 등을 기재하여 회원가입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아이디는 쓰는 유저가 없는지 중복 체크 필수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비밀번호는 본인이 입력한게 맞는지 확인 필수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이메일은 본인 인증 절차 필수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공란 없이 모든 조건이 만족되면 회원가입 완료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graphicFrame>
        <p:nvGraphicFramePr>
          <p:cNvPr id="63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4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5" y="1062312"/>
            <a:ext cx="7106606" cy="5338488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66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291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292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293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4" name="Google Shape;32;g1c5b3192445_6_6"/>
          <p:cNvSpPr txBox="1"/>
          <p:nvPr/>
        </p:nvSpPr>
        <p:spPr>
          <a:xfrm>
            <a:off x="7315200" y="1277893"/>
            <a:ext cx="2590800" cy="3817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Check In / Out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(4) 알림톡 전송: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카카오 채널 이용하여 알림톡 전송 가능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+mn-lt"/>
              <a:ea typeface="+mn-ea"/>
              <a:cs typeface="+mn-cs"/>
              <a:sym typeface="나눔고딕"/>
            </a:endParaRP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(5) 청소등록 : </a:t>
            </a:r>
            <a:r>
              <a:rPr b="0">
                <a:latin typeface="+mn-lt"/>
                <a:ea typeface="+mn-ea"/>
                <a:cs typeface="+mn-cs"/>
                <a:sym typeface="나눔고딕"/>
              </a:rPr>
              <a:t>객실에 머무는 고객이 청소요청 원한다면 청소등록 클릭</a:t>
            </a: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br>
              <a:rPr b="0">
                <a:latin typeface="+mn-lt"/>
                <a:ea typeface="+mn-ea"/>
                <a:cs typeface="+mn-cs"/>
                <a:sym typeface="나눔고딕"/>
              </a:rPr>
            </a:br>
            <a:endParaRPr b="0">
              <a:latin typeface="+mn-lt"/>
              <a:ea typeface="+mn-ea"/>
              <a:cs typeface="+mn-cs"/>
              <a:sym typeface="나눔고딕"/>
            </a:endParaRPr>
          </a:p>
        </p:txBody>
      </p:sp>
      <p:pic>
        <p:nvPicPr>
          <p:cNvPr id="295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71" y="1402078"/>
            <a:ext cx="7168800" cy="40843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Google Shape;41;g1c43546b9f8_1_0"/>
          <p:cNvGrpSpPr/>
          <p:nvPr/>
        </p:nvGrpSpPr>
        <p:grpSpPr>
          <a:xfrm>
            <a:off x="6268525" y="2135602"/>
            <a:ext cx="184501" cy="184501"/>
            <a:chOff x="0" y="0"/>
            <a:chExt cx="184500" cy="184500"/>
          </a:xfrm>
        </p:grpSpPr>
        <p:sp>
          <p:nvSpPr>
            <p:cNvPr id="29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7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01" name="Google Shape;41;g1c43546b9f8_1_0"/>
          <p:cNvGrpSpPr/>
          <p:nvPr/>
        </p:nvGrpSpPr>
        <p:grpSpPr>
          <a:xfrm>
            <a:off x="6741266" y="2135602"/>
            <a:ext cx="184501" cy="184501"/>
            <a:chOff x="0" y="0"/>
            <a:chExt cx="184500" cy="184500"/>
          </a:xfrm>
        </p:grpSpPr>
        <p:sp>
          <p:nvSpPr>
            <p:cNvPr id="29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0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pic>
        <p:nvPicPr>
          <p:cNvPr id="302" name="그림 6" descr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38" y="5170351"/>
            <a:ext cx="511262" cy="68499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직선 화살표 연결선 7"/>
          <p:cNvSpPr/>
          <p:nvPr/>
        </p:nvSpPr>
        <p:spPr>
          <a:xfrm>
            <a:off x="4953000" y="5486400"/>
            <a:ext cx="490711" cy="0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06" name="Google Shape;41;g1c43546b9f8_1_0"/>
          <p:cNvGrpSpPr/>
          <p:nvPr/>
        </p:nvGrpSpPr>
        <p:grpSpPr>
          <a:xfrm>
            <a:off x="4231987" y="5078102"/>
            <a:ext cx="184501" cy="184501"/>
            <a:chOff x="0" y="0"/>
            <a:chExt cx="184500" cy="184500"/>
          </a:xfrm>
        </p:grpSpPr>
        <p:sp>
          <p:nvSpPr>
            <p:cNvPr id="30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05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pic>
        <p:nvPicPr>
          <p:cNvPr id="307" name="그림 18" descr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40" y="5143905"/>
            <a:ext cx="522368" cy="68499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0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10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311" name="스크린샷 2023-05-21 오전 12.51.47.png" descr="스크린샷 2023-05-21 오전 12.51.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929" y="2045954"/>
            <a:ext cx="1068366" cy="2400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선 화살표 연결선 30">
            <a:extLst>
              <a:ext uri="{FF2B5EF4-FFF2-40B4-BE49-F238E27FC236}">
                <a16:creationId xmlns:a16="http://schemas.microsoft.com/office/drawing/2014/main" id="{9550EB5B-0A2A-90E0-9D9A-E28396D22715}"/>
              </a:ext>
            </a:extLst>
          </p:cNvPr>
          <p:cNvSpPr/>
          <p:nvPr/>
        </p:nvSpPr>
        <p:spPr>
          <a:xfrm>
            <a:off x="1983771" y="4723735"/>
            <a:ext cx="581770" cy="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31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1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316" name="Google Shape;32;g1c5b3192445_6_6"/>
          <p:cNvSpPr txBox="1"/>
          <p:nvPr/>
        </p:nvSpPr>
        <p:spPr>
          <a:xfrm>
            <a:off x="7315200" y="360469"/>
            <a:ext cx="2590800" cy="3608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457200">
              <a:defRPr sz="1000"/>
            </a:pPr>
            <a:endParaRPr dirty="0"/>
          </a:p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dirty="0" err="1"/>
              <a:t>객실에서</a:t>
            </a:r>
            <a:r>
              <a:rPr dirty="0"/>
              <a:t> </a:t>
            </a:r>
            <a:r>
              <a:rPr dirty="0" err="1"/>
              <a:t>청소요청</a:t>
            </a:r>
            <a:r>
              <a:rPr dirty="0"/>
              <a:t> 할 때 </a:t>
            </a:r>
            <a:r>
              <a:rPr dirty="0" err="1"/>
              <a:t>상태변화</a:t>
            </a:r>
            <a:endParaRPr dirty="0"/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228600" indent="-228600">
              <a:buClr>
                <a:srgbClr val="000000"/>
              </a:buClr>
              <a:buSzPct val="100000"/>
              <a:buAutoNum type="arabicParenR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재실</a:t>
            </a:r>
            <a:r>
              <a:rPr dirty="0"/>
              <a:t> -&gt; </a:t>
            </a:r>
            <a:r>
              <a:rPr dirty="0" err="1"/>
              <a:t>청소요청</a:t>
            </a:r>
            <a:r>
              <a:rPr dirty="0"/>
              <a:t> :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객실에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머무는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고객이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청소요청</a:t>
            </a:r>
            <a:endParaRPr b="0" dirty="0">
              <a:latin typeface="+mn-lt"/>
              <a:ea typeface="+mn-ea"/>
              <a:cs typeface="+mn-cs"/>
              <a:sym typeface="나눔고딕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R"/>
              <a:defRPr sz="1000"/>
            </a:pPr>
            <a:endParaRPr b="0" dirty="0">
              <a:latin typeface="+mn-lt"/>
              <a:ea typeface="+mn-ea"/>
              <a:cs typeface="+mn-cs"/>
              <a:sym typeface="나눔고딕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R" startAt="2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청소요청</a:t>
            </a:r>
            <a:r>
              <a:rPr dirty="0"/>
              <a:t> -&gt; </a:t>
            </a:r>
            <a:r>
              <a:rPr dirty="0" err="1"/>
              <a:t>청소</a:t>
            </a:r>
            <a:r>
              <a:rPr dirty="0"/>
              <a:t> 중 :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하우스키핑이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체크리스트에서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청소요청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체크해주면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청소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중으로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변경</a:t>
            </a:r>
            <a:endParaRPr b="0" dirty="0">
              <a:latin typeface="+mn-lt"/>
              <a:ea typeface="+mn-ea"/>
              <a:cs typeface="+mn-cs"/>
              <a:sym typeface="나눔고딕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R" startAt="2"/>
              <a:defRPr sz="1000"/>
            </a:pPr>
            <a:endParaRPr b="0" dirty="0">
              <a:latin typeface="+mn-lt"/>
              <a:ea typeface="+mn-ea"/>
              <a:cs typeface="+mn-cs"/>
              <a:sym typeface="나눔고딕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R" startAt="3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청소</a:t>
            </a:r>
            <a:r>
              <a:rPr dirty="0"/>
              <a:t> 중 -&gt; </a:t>
            </a:r>
            <a:r>
              <a:rPr dirty="0" err="1"/>
              <a:t>재실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: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하우스키핑이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체크리스트에서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청소완료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체크해주면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재실로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변경</a:t>
            </a:r>
            <a:br>
              <a:rPr b="0" dirty="0">
                <a:latin typeface="+mn-lt"/>
                <a:ea typeface="+mn-ea"/>
                <a:cs typeface="+mn-cs"/>
                <a:sym typeface="나눔고딕"/>
              </a:rPr>
            </a:br>
            <a:endParaRPr b="0" dirty="0">
              <a:latin typeface="+mn-lt"/>
              <a:ea typeface="+mn-ea"/>
              <a:cs typeface="+mn-cs"/>
              <a:sym typeface="나눔고딕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br>
              <a:rPr dirty="0"/>
            </a:br>
            <a:r>
              <a:rPr dirty="0"/>
              <a:t>2. </a:t>
            </a:r>
            <a:r>
              <a:rPr dirty="0" err="1"/>
              <a:t>퇴실</a:t>
            </a:r>
            <a:r>
              <a:rPr dirty="0"/>
              <a:t> 후 </a:t>
            </a:r>
            <a:r>
              <a:rPr dirty="0" err="1"/>
              <a:t>청소할</a:t>
            </a:r>
            <a:r>
              <a:rPr dirty="0"/>
              <a:t> 때 </a:t>
            </a:r>
            <a:r>
              <a:rPr dirty="0" err="1"/>
              <a:t>상태변화</a:t>
            </a:r>
            <a:endParaRPr dirty="0"/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228600" indent="-228600">
              <a:buClr>
                <a:srgbClr val="000000"/>
              </a:buClr>
              <a:buSzPct val="100000"/>
              <a:buAutoNum type="arabicParenR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퇴실</a:t>
            </a:r>
            <a:r>
              <a:rPr dirty="0"/>
              <a:t> -&gt; </a:t>
            </a:r>
            <a:r>
              <a:rPr dirty="0" err="1"/>
              <a:t>청소</a:t>
            </a:r>
            <a:r>
              <a:rPr dirty="0"/>
              <a:t> 중: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하우스키핑이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체크리스트에서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청소요청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체크해주면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청소중으로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변경</a:t>
            </a:r>
            <a:endParaRPr b="0" dirty="0">
              <a:latin typeface="+mn-lt"/>
              <a:ea typeface="+mn-ea"/>
              <a:cs typeface="+mn-cs"/>
              <a:sym typeface="나눔고딕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R"/>
              <a:defRPr sz="1000"/>
            </a:pPr>
            <a:endParaRPr b="0" dirty="0">
              <a:latin typeface="+mn-lt"/>
              <a:ea typeface="+mn-ea"/>
              <a:cs typeface="+mn-cs"/>
              <a:sym typeface="나눔고딕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R" startAt="2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청소</a:t>
            </a:r>
            <a:r>
              <a:rPr dirty="0"/>
              <a:t> 중 -&gt; </a:t>
            </a:r>
            <a:r>
              <a:rPr dirty="0" err="1"/>
              <a:t>공실</a:t>
            </a:r>
            <a:r>
              <a:rPr dirty="0"/>
              <a:t>: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하우스키핑이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체크리스트에서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청소완료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체크해주면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공실로</a:t>
            </a:r>
            <a:r>
              <a:rPr b="0" dirty="0">
                <a:latin typeface="+mn-lt"/>
                <a:ea typeface="+mn-ea"/>
                <a:cs typeface="+mn-cs"/>
                <a:sym typeface="나눔고딕"/>
              </a:rPr>
              <a:t> </a:t>
            </a:r>
            <a:r>
              <a:rPr b="0" dirty="0" err="1">
                <a:latin typeface="+mn-lt"/>
                <a:ea typeface="+mn-ea"/>
                <a:cs typeface="+mn-cs"/>
                <a:sym typeface="나눔고딕"/>
              </a:rPr>
              <a:t>변경</a:t>
            </a:r>
            <a:endParaRPr sz="800" dirty="0"/>
          </a:p>
        </p:txBody>
      </p:sp>
      <p:graphicFrame>
        <p:nvGraphicFramePr>
          <p:cNvPr id="317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8" name="직사각형 1"/>
          <p:cNvSpPr/>
          <p:nvPr/>
        </p:nvSpPr>
        <p:spPr>
          <a:xfrm>
            <a:off x="532661" y="1338605"/>
            <a:ext cx="6249973" cy="200555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9" name="직사각형 2"/>
          <p:cNvSpPr/>
          <p:nvPr/>
        </p:nvSpPr>
        <p:spPr>
          <a:xfrm>
            <a:off x="532661" y="3734585"/>
            <a:ext cx="6249973" cy="200555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2" name="Google Shape;41;g1c43546b9f8_1_0"/>
          <p:cNvGrpSpPr/>
          <p:nvPr/>
        </p:nvGrpSpPr>
        <p:grpSpPr>
          <a:xfrm>
            <a:off x="664652" y="1440324"/>
            <a:ext cx="184501" cy="184501"/>
            <a:chOff x="0" y="0"/>
            <a:chExt cx="184500" cy="184500"/>
          </a:xfrm>
        </p:grpSpPr>
        <p:sp>
          <p:nvSpPr>
            <p:cNvPr id="32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1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25" name="Google Shape;41;g1c43546b9f8_1_0"/>
          <p:cNvGrpSpPr/>
          <p:nvPr/>
        </p:nvGrpSpPr>
        <p:grpSpPr>
          <a:xfrm>
            <a:off x="694504" y="3826878"/>
            <a:ext cx="184501" cy="184501"/>
            <a:chOff x="0" y="0"/>
            <a:chExt cx="184500" cy="184500"/>
          </a:xfrm>
        </p:grpSpPr>
        <p:sp>
          <p:nvSpPr>
            <p:cNvPr id="32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4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326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39" y="1859801"/>
            <a:ext cx="1722270" cy="823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그림 11" descr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05" y="1842331"/>
            <a:ext cx="678546" cy="831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그림 17" descr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004" y="1886417"/>
            <a:ext cx="631233" cy="7964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그림 18" descr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448" y="1859799"/>
            <a:ext cx="1722270" cy="823032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직선 화살표 연결선 20"/>
          <p:cNvSpPr/>
          <p:nvPr/>
        </p:nvSpPr>
        <p:spPr>
          <a:xfrm>
            <a:off x="2158737" y="2258214"/>
            <a:ext cx="581770" cy="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1" name="직선 화살표 연결선 21"/>
          <p:cNvSpPr/>
          <p:nvPr/>
        </p:nvSpPr>
        <p:spPr>
          <a:xfrm>
            <a:off x="3394450" y="2271315"/>
            <a:ext cx="581770" cy="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2" name="직선 화살표 연결선 22"/>
          <p:cNvSpPr/>
          <p:nvPr/>
        </p:nvSpPr>
        <p:spPr>
          <a:xfrm>
            <a:off x="4618525" y="2284625"/>
            <a:ext cx="581770" cy="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3" name="그림 24" descr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64" y="4290178"/>
            <a:ext cx="639227" cy="831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그림 25" descr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032" y="4325528"/>
            <a:ext cx="631233" cy="796415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직선 화살표 연결선 30"/>
          <p:cNvSpPr/>
          <p:nvPr/>
        </p:nvSpPr>
        <p:spPr>
          <a:xfrm>
            <a:off x="2767294" y="4706058"/>
            <a:ext cx="581770" cy="2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36" name="그림 32" descr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404" y="4317279"/>
            <a:ext cx="609867" cy="796415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직선 화살표 연결선 33"/>
          <p:cNvSpPr/>
          <p:nvPr/>
        </p:nvSpPr>
        <p:spPr>
          <a:xfrm>
            <a:off x="4000410" y="4706058"/>
            <a:ext cx="581770" cy="1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3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40" name="Google Shape;27;g1c5b3192445_6_6"/>
          <p:cNvSpPr txBox="1"/>
          <p:nvPr/>
        </p:nvSpPr>
        <p:spPr>
          <a:xfrm>
            <a:off x="2731374" y="485750"/>
            <a:ext cx="2592760" cy="30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실시간 객실상태</a:t>
            </a:r>
          </a:p>
        </p:txBody>
      </p:sp>
      <p:pic>
        <p:nvPicPr>
          <p:cNvPr id="2" name="그림 11" descr="그림 11">
            <a:extLst>
              <a:ext uri="{FF2B5EF4-FFF2-40B4-BE49-F238E27FC236}">
                <a16:creationId xmlns:a16="http://schemas.microsoft.com/office/drawing/2014/main" id="{9DAA3632-8638-159D-BD22-F0387490E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266" y="4290178"/>
            <a:ext cx="678546" cy="831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34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4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45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46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" y="1409706"/>
            <a:ext cx="7234957" cy="4057442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Google Shape;32;g1c5b3192445_6_6"/>
          <p:cNvSpPr txBox="1"/>
          <p:nvPr/>
        </p:nvSpPr>
        <p:spPr>
          <a:xfrm>
            <a:off x="7315200" y="1277893"/>
            <a:ext cx="2590800" cy="344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객실현황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7가지 실시간 객실 상태에서 예약확정, 퇴실예정, 체크인 세가지를 Full</a:t>
            </a:r>
            <a:br/>
            <a:r>
              <a:t>Calendar API 이용하여 2주/3주/1달/오늘 확인 가능</a:t>
            </a:r>
            <a:br/>
            <a:br/>
            <a:br/>
            <a:br/>
            <a:br/>
            <a:br/>
            <a:br/>
            <a:br/>
            <a:br/>
            <a:endParaRPr/>
          </a:p>
        </p:txBody>
      </p:sp>
      <p:sp>
        <p:nvSpPr>
          <p:cNvPr id="34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4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50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객실현황</a:t>
            </a:r>
          </a:p>
        </p:txBody>
      </p:sp>
      <p:pic>
        <p:nvPicPr>
          <p:cNvPr id="351" name="스크린샷 2023-05-21 오전 12.51.35.png" descr="스크린샷 2023-05-21 오전 12.51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" y="2033910"/>
            <a:ext cx="1095388" cy="2366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35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5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56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57" name="Google Shape;32;g1c5b3192445_6_6"/>
          <p:cNvSpPr txBox="1"/>
          <p:nvPr/>
        </p:nvSpPr>
        <p:spPr>
          <a:xfrm>
            <a:off x="7315200" y="1277893"/>
            <a:ext cx="2590800" cy="220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객실 청소상태</a:t>
            </a:r>
          </a:p>
          <a:p>
            <a:pPr lvl="1">
              <a:defRPr sz="1000"/>
            </a:pPr>
            <a:br/>
            <a:br/>
            <a:br/>
            <a:r>
              <a:t>청소완료 후 청소상태를 보고 받는 페이지</a:t>
            </a:r>
          </a:p>
          <a:p>
            <a:pPr lvl="1">
              <a:defRPr sz="1000"/>
            </a:pPr>
            <a:endParaRPr/>
          </a:p>
          <a:p>
            <a:pPr lvl="1">
              <a:defRPr sz="1000"/>
            </a:pPr>
            <a:r>
              <a:t>- 관리자의 청소상태 확인여부에 따라 미확인, 확인으로 상태변경</a:t>
            </a:r>
          </a:p>
          <a:p>
            <a:pPr lvl="1">
              <a:defRPr sz="1000"/>
            </a:pPr>
            <a:endParaRPr/>
          </a:p>
          <a:p>
            <a:pPr lvl="1">
              <a:defRPr sz="1000"/>
            </a:pPr>
            <a:r>
              <a:t>- 객실명, 등록일으로 검색 가능</a:t>
            </a:r>
          </a:p>
          <a:p>
            <a:pPr lvl="1">
              <a:defRPr sz="1000"/>
            </a:pPr>
            <a:br/>
            <a:endParaRPr/>
          </a:p>
        </p:txBody>
      </p:sp>
      <p:sp>
        <p:nvSpPr>
          <p:cNvPr id="35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5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60" name="Google Shape;27;g1c5b3192445_6_6"/>
          <p:cNvSpPr txBox="1"/>
          <p:nvPr/>
        </p:nvSpPr>
        <p:spPr>
          <a:xfrm>
            <a:off x="2731374" y="536550"/>
            <a:ext cx="2592760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객실 청소상태</a:t>
            </a:r>
          </a:p>
        </p:txBody>
      </p:sp>
      <p:pic>
        <p:nvPicPr>
          <p:cNvPr id="361" name="스크린샷 2023-05-21 오전 12.26.45.png" descr="스크린샷 2023-05-21 오전 12.26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67" y="1777652"/>
            <a:ext cx="6870586" cy="3862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364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65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66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7" name="Google Shape;32;g1c5b3192445_6_6"/>
          <p:cNvSpPr txBox="1"/>
          <p:nvPr/>
        </p:nvSpPr>
        <p:spPr>
          <a:xfrm>
            <a:off x="7315200" y="1277893"/>
            <a:ext cx="2590800" cy="1276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객실 청소상태</a:t>
            </a:r>
          </a:p>
          <a:p>
            <a:pPr lvl="1">
              <a:defRPr sz="1000"/>
            </a:pPr>
            <a:br/>
            <a:br/>
            <a:br/>
            <a:r>
              <a:t>- 객실 (101호,201호 등) 클릭시 모달창이 뜨고 청소상태와 추가 기재사항을 확인 할 수 있음. </a:t>
            </a:r>
          </a:p>
        </p:txBody>
      </p:sp>
      <p:sp>
        <p:nvSpPr>
          <p:cNvPr id="368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69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70" name="Google Shape;27;g1c5b3192445_6_6"/>
          <p:cNvSpPr txBox="1"/>
          <p:nvPr/>
        </p:nvSpPr>
        <p:spPr>
          <a:xfrm>
            <a:off x="2731374" y="536550"/>
            <a:ext cx="2592760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객실관리 &gt; 객실 청소상태</a:t>
            </a:r>
          </a:p>
        </p:txBody>
      </p:sp>
      <p:pic>
        <p:nvPicPr>
          <p:cNvPr id="371" name="스크린샷 2023-05-21 오전 12.28.31.png" descr="스크린샷 2023-05-21 오전 12.28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9" y="1894817"/>
            <a:ext cx="6898153" cy="38208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pic>
        <p:nvPicPr>
          <p:cNvPr id="374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503574"/>
            <a:ext cx="7128554" cy="4006264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376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377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8" name="Google Shape;32;g1c5b3192445_6_6"/>
          <p:cNvSpPr txBox="1"/>
          <p:nvPr/>
        </p:nvSpPr>
        <p:spPr>
          <a:xfrm>
            <a:off x="7324025" y="1016330"/>
            <a:ext cx="2590801" cy="4251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업체리스트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사업체가 사업자 등록을 관리자에게 요청하면 관리자 업체 리스트에 해당 업체가 ‘등록신청＇인 상태로 리스트에 추가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사업자 등록을 승인해주기 위해서 ‘등록신청’을 눌러주면 ‘등록완료’로 변경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r>
              <a:t>삭제하고 싶은 업체를 체크박스로 선택해 삭제 가능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r>
              <a:t>수정하고 싶은 업체를 체크박스로 선택해 수정 가능(1개만)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5"/>
              <a:defRPr sz="1000"/>
            </a:pPr>
            <a:r>
              <a:t>추가하고 싶은 업체를 체크박스로 선택해 추가 가능(1개만)</a:t>
            </a:r>
            <a:br/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381" name="Google Shape;41;g1c43546b9f8_1_0"/>
          <p:cNvGrpSpPr/>
          <p:nvPr/>
        </p:nvGrpSpPr>
        <p:grpSpPr>
          <a:xfrm>
            <a:off x="1866677" y="4434944"/>
            <a:ext cx="184501" cy="184501"/>
            <a:chOff x="0" y="0"/>
            <a:chExt cx="184500" cy="184500"/>
          </a:xfrm>
        </p:grpSpPr>
        <p:sp>
          <p:nvSpPr>
            <p:cNvPr id="37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0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384" name="Google Shape;41;g1c43546b9f8_1_0"/>
          <p:cNvGrpSpPr/>
          <p:nvPr/>
        </p:nvGrpSpPr>
        <p:grpSpPr>
          <a:xfrm>
            <a:off x="6286991" y="4434944"/>
            <a:ext cx="184501" cy="184501"/>
            <a:chOff x="0" y="0"/>
            <a:chExt cx="184500" cy="184500"/>
          </a:xfrm>
        </p:grpSpPr>
        <p:sp>
          <p:nvSpPr>
            <p:cNvPr id="38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3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387" name="Google Shape;41;g1c43546b9f8_1_0"/>
          <p:cNvGrpSpPr/>
          <p:nvPr/>
        </p:nvGrpSpPr>
        <p:grpSpPr>
          <a:xfrm>
            <a:off x="4553708" y="3078583"/>
            <a:ext cx="184501" cy="184501"/>
            <a:chOff x="0" y="0"/>
            <a:chExt cx="184500" cy="184500"/>
          </a:xfrm>
        </p:grpSpPr>
        <p:sp>
          <p:nvSpPr>
            <p:cNvPr id="38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6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390" name="Google Shape;41;g1c43546b9f8_1_0"/>
          <p:cNvGrpSpPr/>
          <p:nvPr/>
        </p:nvGrpSpPr>
        <p:grpSpPr>
          <a:xfrm>
            <a:off x="5494511" y="3078583"/>
            <a:ext cx="184501" cy="184501"/>
            <a:chOff x="0" y="0"/>
            <a:chExt cx="184500" cy="184500"/>
          </a:xfrm>
        </p:grpSpPr>
        <p:sp>
          <p:nvSpPr>
            <p:cNvPr id="388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9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393" name="Google Shape;41;g1c43546b9f8_1_0"/>
          <p:cNvGrpSpPr/>
          <p:nvPr/>
        </p:nvGrpSpPr>
        <p:grpSpPr>
          <a:xfrm>
            <a:off x="6379242" y="3078583"/>
            <a:ext cx="184501" cy="184501"/>
            <a:chOff x="0" y="0"/>
            <a:chExt cx="184500" cy="184500"/>
          </a:xfrm>
        </p:grpSpPr>
        <p:sp>
          <p:nvSpPr>
            <p:cNvPr id="39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2" name="5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39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39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39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업체리스트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39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0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0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2" name="Google Shape;32;g1c5b3192445_6_6"/>
          <p:cNvSpPr txBox="1"/>
          <p:nvPr/>
        </p:nvSpPr>
        <p:spPr>
          <a:xfrm>
            <a:off x="7315200" y="737936"/>
            <a:ext cx="2590800" cy="4726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업체리스트- 업체등록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r>
              <a:t>- 관리자도 고객사의 사업자등록이 가능</a:t>
            </a:r>
          </a:p>
          <a:p>
            <a:pPr>
              <a:defRPr sz="1000"/>
            </a:pPr>
            <a:r>
              <a:t>사업체와 마찬가지로 사업자등록 요청      후 업체리스트에서 ‘등록신청‘에서 ‘등록완료’로 승인해줘야 함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(1)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일치 시 유요한 사업자 입니다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불일치 시 유효하지 않은 사업자입니다 메시지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(2)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일치 시 대표자가 명이 일치합니다,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불일치 시 대표자명이 일치하지 않습니다 메시지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(3) 주소 API 사용하여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주소 검색 버튼 클릭 시 주소 팝업창 검색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검색 완료 시 기본주소와 우편번호를 받아옴 </a:t>
            </a:r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403" name="그림 17" descr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394033"/>
            <a:ext cx="7220403" cy="4117694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0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40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업체리스트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40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1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1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12" name="Google Shape;32;g1c5b3192445_6_6"/>
          <p:cNvSpPr txBox="1"/>
          <p:nvPr/>
        </p:nvSpPr>
        <p:spPr>
          <a:xfrm>
            <a:off x="7315200" y="909568"/>
            <a:ext cx="2590800" cy="392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/>
            </a:pP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업체리스트- 업체수정</a:t>
            </a:r>
          </a:p>
          <a:p>
            <a:pPr>
              <a:defRPr sz="1000"/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r>
              <a:t>(1)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일치 시 유요한 사업자 입니다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불일치 시 유효하지 않은 사업자입니다 메시지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(2)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일치 시 대표자가 명이 일치합니다,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불일치 시 대표자명이 일치하지 않습니다 메시지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r>
              <a:t>(3) 주소 API 사용하여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주소 검색 버튼 클릭 시 주소 팝업창 검색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1000"/>
            </a:pPr>
            <a:r>
              <a:t>검색 완료 시 기본주소와 우편번호를 받아옴 </a:t>
            </a:r>
            <a:br/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413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" y="1404331"/>
            <a:ext cx="7197001" cy="4049337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1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41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업체리스트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스크린샷 2023-05-21 오전 1.01.23.png" descr="스크린샷 2023-05-21 오전 1.01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" y="1501073"/>
            <a:ext cx="6890010" cy="3810677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42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2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22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23" name="Google Shape;32;g1c5b3192445_6_6"/>
          <p:cNvSpPr txBox="1"/>
          <p:nvPr/>
        </p:nvSpPr>
        <p:spPr>
          <a:xfrm>
            <a:off x="7315200" y="698818"/>
            <a:ext cx="2590800" cy="5058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 </a:t>
            </a:r>
            <a:r>
              <a:rPr dirty="0" err="1"/>
              <a:t>재고리스트</a:t>
            </a:r>
            <a:endParaRPr dirty="0"/>
          </a:p>
          <a:p>
            <a:pPr>
              <a:defRPr sz="1000"/>
            </a:pPr>
            <a:endParaRPr dirty="0"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rPr dirty="0" err="1"/>
              <a:t>사업체가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숙박업소에서</a:t>
            </a:r>
            <a:r>
              <a:rPr dirty="0"/>
              <a:t>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물품을</a:t>
            </a:r>
            <a:r>
              <a:rPr dirty="0"/>
              <a:t> </a:t>
            </a:r>
            <a:r>
              <a:rPr dirty="0" err="1"/>
              <a:t>관리해주는</a:t>
            </a:r>
            <a:r>
              <a:rPr dirty="0"/>
              <a:t> </a:t>
            </a:r>
            <a:r>
              <a:rPr dirty="0" err="1"/>
              <a:t>화면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</a:t>
            </a:r>
            <a:r>
              <a:rPr dirty="0" err="1"/>
              <a:t>가능</a:t>
            </a:r>
            <a:endParaRPr dirty="0"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endParaRPr dirty="0"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rPr dirty="0" err="1"/>
              <a:t>실제로</a:t>
            </a:r>
            <a:r>
              <a:rPr dirty="0"/>
              <a:t> </a:t>
            </a:r>
            <a:r>
              <a:rPr dirty="0" err="1"/>
              <a:t>관리자가</a:t>
            </a:r>
            <a:r>
              <a:rPr dirty="0"/>
              <a:t> </a:t>
            </a:r>
            <a:r>
              <a:rPr dirty="0" err="1"/>
              <a:t>직접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, </a:t>
            </a:r>
            <a:r>
              <a:rPr dirty="0" err="1"/>
              <a:t>추가,삭제하는</a:t>
            </a:r>
            <a:r>
              <a:rPr dirty="0"/>
              <a:t> </a:t>
            </a:r>
            <a:r>
              <a:rPr dirty="0" err="1"/>
              <a:t>기능은</a:t>
            </a:r>
            <a:r>
              <a:rPr dirty="0"/>
              <a:t> </a:t>
            </a:r>
            <a:r>
              <a:rPr dirty="0" err="1"/>
              <a:t>존재하지</a:t>
            </a:r>
            <a:r>
              <a:rPr dirty="0"/>
              <a:t> </a:t>
            </a:r>
            <a:r>
              <a:rPr dirty="0" err="1"/>
              <a:t>않음</a:t>
            </a:r>
            <a:r>
              <a:rPr dirty="0"/>
              <a:t> </a:t>
            </a:r>
            <a:r>
              <a:rPr dirty="0" err="1"/>
              <a:t>사업체가</a:t>
            </a:r>
            <a:r>
              <a:rPr dirty="0"/>
              <a:t> </a:t>
            </a:r>
            <a:r>
              <a:rPr dirty="0" err="1"/>
              <a:t>호텔에</a:t>
            </a:r>
            <a:r>
              <a:rPr dirty="0"/>
              <a:t> </a:t>
            </a:r>
            <a:r>
              <a:rPr dirty="0" err="1"/>
              <a:t>필요한</a:t>
            </a:r>
            <a:r>
              <a:rPr dirty="0"/>
              <a:t> </a:t>
            </a:r>
            <a:r>
              <a:rPr dirty="0" err="1"/>
              <a:t>물품을</a:t>
            </a:r>
            <a:r>
              <a:rPr dirty="0"/>
              <a:t> </a:t>
            </a:r>
            <a:r>
              <a:rPr dirty="0" err="1"/>
              <a:t>전부</a:t>
            </a:r>
            <a:r>
              <a:rPr dirty="0"/>
              <a:t> </a:t>
            </a:r>
            <a:r>
              <a:rPr dirty="0" err="1"/>
              <a:t>관리해주기</a:t>
            </a:r>
            <a:r>
              <a:rPr dirty="0"/>
              <a:t> </a:t>
            </a:r>
            <a:r>
              <a:rPr dirty="0" err="1"/>
              <a:t>때문에</a:t>
            </a:r>
            <a:r>
              <a:rPr dirty="0"/>
              <a:t> </a:t>
            </a:r>
            <a:r>
              <a:rPr dirty="0" err="1"/>
              <a:t>관리자는</a:t>
            </a:r>
            <a:r>
              <a:rPr dirty="0"/>
              <a:t> </a:t>
            </a:r>
            <a:r>
              <a:rPr dirty="0" err="1"/>
              <a:t>확인</a:t>
            </a:r>
            <a:r>
              <a:rPr dirty="0"/>
              <a:t> 및 </a:t>
            </a:r>
            <a:r>
              <a:rPr dirty="0" err="1"/>
              <a:t>발주요청만</a:t>
            </a:r>
            <a:r>
              <a:rPr dirty="0"/>
              <a:t> </a:t>
            </a:r>
            <a:r>
              <a:rPr dirty="0" err="1"/>
              <a:t>가능</a:t>
            </a:r>
            <a:endParaRPr dirty="0"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 dirty="0"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rPr dirty="0" err="1"/>
              <a:t>관리자</a:t>
            </a:r>
            <a:r>
              <a:rPr dirty="0"/>
              <a:t> </a:t>
            </a:r>
            <a:r>
              <a:rPr dirty="0" err="1"/>
              <a:t>재고</a:t>
            </a:r>
            <a:r>
              <a:rPr dirty="0"/>
              <a:t> </a:t>
            </a:r>
            <a:r>
              <a:rPr dirty="0" err="1"/>
              <a:t>리스트에서</a:t>
            </a:r>
            <a:r>
              <a:rPr dirty="0"/>
              <a:t> </a:t>
            </a:r>
            <a:r>
              <a:rPr dirty="0" err="1"/>
              <a:t>자동발주</a:t>
            </a:r>
            <a:r>
              <a:rPr dirty="0"/>
              <a:t> </a:t>
            </a:r>
            <a:r>
              <a:rPr dirty="0" err="1"/>
              <a:t>수량</a:t>
            </a:r>
            <a:r>
              <a:rPr dirty="0"/>
              <a:t> </a:t>
            </a:r>
            <a:r>
              <a:rPr dirty="0" err="1"/>
              <a:t>수정이</a:t>
            </a:r>
            <a:r>
              <a:rPr dirty="0"/>
              <a:t> </a:t>
            </a:r>
            <a:r>
              <a:rPr dirty="0" err="1"/>
              <a:t>가능함</a:t>
            </a:r>
            <a:endParaRPr dirty="0"/>
          </a:p>
          <a:p>
            <a:pPr>
              <a:defRPr sz="1000"/>
            </a:pPr>
            <a:endParaRPr dirty="0"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rPr dirty="0" err="1"/>
              <a:t>발주요청</a:t>
            </a:r>
            <a:r>
              <a:rPr dirty="0"/>
              <a:t>(</a:t>
            </a:r>
            <a:r>
              <a:rPr dirty="0" err="1"/>
              <a:t>자동</a:t>
            </a:r>
            <a:r>
              <a:rPr dirty="0"/>
              <a:t> </a:t>
            </a:r>
            <a:r>
              <a:rPr dirty="0" err="1"/>
              <a:t>발주</a:t>
            </a:r>
            <a:r>
              <a:rPr dirty="0"/>
              <a:t> </a:t>
            </a:r>
            <a:r>
              <a:rPr dirty="0" err="1"/>
              <a:t>수량</a:t>
            </a:r>
            <a:r>
              <a:rPr dirty="0"/>
              <a:t> </a:t>
            </a:r>
            <a:r>
              <a:rPr dirty="0" err="1"/>
              <a:t>이하의</a:t>
            </a:r>
            <a:r>
              <a:rPr dirty="0"/>
              <a:t> </a:t>
            </a:r>
            <a:r>
              <a:rPr dirty="0" err="1"/>
              <a:t>재고</a:t>
            </a:r>
            <a:r>
              <a:rPr dirty="0"/>
              <a:t>) </a:t>
            </a:r>
            <a:r>
              <a:rPr dirty="0" err="1"/>
              <a:t>상태가</a:t>
            </a:r>
            <a:r>
              <a:rPr dirty="0"/>
              <a:t> </a:t>
            </a:r>
            <a:r>
              <a:rPr dirty="0" err="1"/>
              <a:t>변경되면</a:t>
            </a:r>
            <a:r>
              <a:rPr dirty="0"/>
              <a:t>, </a:t>
            </a:r>
            <a:r>
              <a:rPr dirty="0" err="1"/>
              <a:t>관리자에게</a:t>
            </a:r>
            <a:r>
              <a:rPr dirty="0"/>
              <a:t> </a:t>
            </a:r>
            <a:r>
              <a:rPr dirty="0" err="1"/>
              <a:t>발주</a:t>
            </a:r>
            <a:r>
              <a:rPr dirty="0"/>
              <a:t> </a:t>
            </a:r>
            <a:r>
              <a:rPr dirty="0" err="1"/>
              <a:t>요청</a:t>
            </a:r>
            <a:r>
              <a:rPr dirty="0"/>
              <a:t> </a:t>
            </a:r>
            <a:r>
              <a:rPr dirty="0" err="1"/>
              <a:t>알림이</a:t>
            </a:r>
            <a:r>
              <a:rPr dirty="0"/>
              <a:t> </a:t>
            </a:r>
            <a:r>
              <a:rPr dirty="0" err="1"/>
              <a:t>전송됨</a:t>
            </a:r>
            <a:endParaRPr dirty="0"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rPr lang="ko-KR" altLang="en-US" dirty="0"/>
              <a:t>재고부족 </a:t>
            </a:r>
            <a:r>
              <a:rPr lang="ko-KR" altLang="en-US" dirty="0" err="1"/>
              <a:t>클릭시</a:t>
            </a:r>
            <a:r>
              <a:rPr lang="ko-KR" altLang="en-US" dirty="0"/>
              <a:t> 발주요청으로 상태가 변경되고</a:t>
            </a:r>
            <a:r>
              <a:rPr lang="en-US" altLang="ko-KR" dirty="0"/>
              <a:t>, </a:t>
            </a:r>
            <a:r>
              <a:rPr dirty="0" err="1"/>
              <a:t>업체로</a:t>
            </a:r>
            <a:r>
              <a:rPr dirty="0"/>
              <a:t> </a:t>
            </a:r>
            <a:r>
              <a:rPr dirty="0" err="1"/>
              <a:t>발주요청</a:t>
            </a:r>
            <a:r>
              <a:rPr dirty="0"/>
              <a:t> </a:t>
            </a:r>
            <a:r>
              <a:rPr dirty="0" err="1"/>
              <a:t>알림을</a:t>
            </a:r>
            <a:r>
              <a:rPr dirty="0"/>
              <a:t> </a:t>
            </a:r>
            <a:r>
              <a:rPr dirty="0" err="1"/>
              <a:t>보냄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</p:txBody>
      </p:sp>
      <p:grpSp>
        <p:nvGrpSpPr>
          <p:cNvPr id="426" name="Google Shape;41;g1c43546b9f8_1_0"/>
          <p:cNvGrpSpPr/>
          <p:nvPr/>
        </p:nvGrpSpPr>
        <p:grpSpPr>
          <a:xfrm>
            <a:off x="6097058" y="2858218"/>
            <a:ext cx="184501" cy="184501"/>
            <a:chOff x="0" y="0"/>
            <a:chExt cx="184500" cy="184500"/>
          </a:xfrm>
        </p:grpSpPr>
        <p:sp>
          <p:nvSpPr>
            <p:cNvPr id="42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25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42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2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429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재고리스트</a:t>
            </a:r>
          </a:p>
        </p:txBody>
      </p:sp>
      <p:grpSp>
        <p:nvGrpSpPr>
          <p:cNvPr id="432" name="Google Shape;41;g1c43546b9f8_1_0"/>
          <p:cNvGrpSpPr/>
          <p:nvPr/>
        </p:nvGrpSpPr>
        <p:grpSpPr>
          <a:xfrm>
            <a:off x="4533602" y="1757345"/>
            <a:ext cx="184503" cy="215401"/>
            <a:chOff x="-1" y="-15450"/>
            <a:chExt cx="184502" cy="215400"/>
          </a:xfrm>
        </p:grpSpPr>
        <p:sp>
          <p:nvSpPr>
            <p:cNvPr id="43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1" name="1"/>
            <p:cNvSpPr txBox="1"/>
            <p:nvPr/>
          </p:nvSpPr>
          <p:spPr>
            <a:xfrm>
              <a:off x="79313" y="-15450"/>
              <a:ext cx="29488" cy="215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2</a:t>
              </a:r>
              <a:endParaRPr dirty="0"/>
            </a:p>
          </p:txBody>
        </p:sp>
      </p:grpSp>
      <p:grpSp>
        <p:nvGrpSpPr>
          <p:cNvPr id="435" name="Google Shape;41;g1c43546b9f8_1_0"/>
          <p:cNvGrpSpPr/>
          <p:nvPr/>
        </p:nvGrpSpPr>
        <p:grpSpPr>
          <a:xfrm>
            <a:off x="5158960" y="4145550"/>
            <a:ext cx="184503" cy="215401"/>
            <a:chOff x="-1" y="-15451"/>
            <a:chExt cx="184502" cy="215400"/>
          </a:xfrm>
        </p:grpSpPr>
        <p:sp>
          <p:nvSpPr>
            <p:cNvPr id="43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34" name="1"/>
            <p:cNvSpPr txBox="1"/>
            <p:nvPr/>
          </p:nvSpPr>
          <p:spPr>
            <a:xfrm>
              <a:off x="77506" y="-15451"/>
              <a:ext cx="29488" cy="215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438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7772"/>
            <a:ext cx="7278120" cy="416659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4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4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42" name="Google Shape;32;g1c5b3192445_6_6"/>
          <p:cNvSpPr txBox="1"/>
          <p:nvPr/>
        </p:nvSpPr>
        <p:spPr>
          <a:xfrm>
            <a:off x="7315200" y="1135811"/>
            <a:ext cx="2590800" cy="251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재고리스트</a:t>
            </a:r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체크박스를 클릭해서 해당 제품의 자동발주수량을 수정할 수 있음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r>
              <a:t>0일 때는 자동으로 발주 요청 </a:t>
            </a:r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r>
              <a:t>Null일 때는 발주 X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445" name="Google Shape;41;g1c43546b9f8_1_0"/>
          <p:cNvGrpSpPr/>
          <p:nvPr/>
        </p:nvGrpSpPr>
        <p:grpSpPr>
          <a:xfrm>
            <a:off x="1817290" y="3599732"/>
            <a:ext cx="184501" cy="184501"/>
            <a:chOff x="0" y="0"/>
            <a:chExt cx="184500" cy="184500"/>
          </a:xfrm>
        </p:grpSpPr>
        <p:sp>
          <p:nvSpPr>
            <p:cNvPr id="44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44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46" name="직선 화살표 연결선 6"/>
          <p:cNvSpPr/>
          <p:nvPr/>
        </p:nvSpPr>
        <p:spPr>
          <a:xfrm flipH="1">
            <a:off x="5768667" y="3353584"/>
            <a:ext cx="443597" cy="170734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4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449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재고리스트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6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7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71" name="Google Shape;32;g1c5b3192445_6_6"/>
          <p:cNvSpPr txBox="1"/>
          <p:nvPr/>
        </p:nvSpPr>
        <p:spPr>
          <a:xfrm>
            <a:off x="7315200" y="1135811"/>
            <a:ext cx="2590800" cy="2853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지도 (map)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이용하는 호텔의 위치를 알려줌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지도 API를 이용하여 지도에 위치가 보여져야 함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호텔 위치 정보를 출력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호텔 전화번호 및 이용시간 기재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pic>
        <p:nvPicPr>
          <p:cNvPr id="72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" y="1636087"/>
            <a:ext cx="7099060" cy="358582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3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4" name="Google Shape;30;g1c5b3192445_6_6"/>
          <p:cNvSpPr txBox="1"/>
          <p:nvPr/>
        </p:nvSpPr>
        <p:spPr>
          <a:xfrm>
            <a:off x="4691683" y="340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75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76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52" name="그림 11" descr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903"/>
            <a:ext cx="7248019" cy="4054543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54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55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6" name="Google Shape;32;g1c5b3192445_6_6"/>
          <p:cNvSpPr txBox="1"/>
          <p:nvPr/>
        </p:nvSpPr>
        <p:spPr>
          <a:xfrm>
            <a:off x="7315200" y="1135811"/>
            <a:ext cx="2590800" cy="3310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전체품목리스트</a:t>
            </a:r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모든 상품의 리스트를 뽑을 수 있으나 사용자가 원하는 업체 또는 품목을 빠르게 찾기 위해 검색 가능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각 리스트는 품목번호, 품목명, 품목코드, 단가, 단위, 공급업체, 비고 정보를 포함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r>
              <a:t>체크박스를 클릭 후 ‘품목추가’ 버튼 클릭 시 해당 업체의 상품을 호텔 상품으로 등록 가능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459" name="Google Shape;41;g1c43546b9f8_1_0"/>
          <p:cNvGrpSpPr/>
          <p:nvPr/>
        </p:nvGrpSpPr>
        <p:grpSpPr>
          <a:xfrm>
            <a:off x="1204547" y="2613123"/>
            <a:ext cx="184501" cy="184501"/>
            <a:chOff x="0" y="0"/>
            <a:chExt cx="184500" cy="184500"/>
          </a:xfrm>
        </p:grpSpPr>
        <p:sp>
          <p:nvSpPr>
            <p:cNvPr id="457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58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62" name="Google Shape;41;g1c43546b9f8_1_0"/>
          <p:cNvGrpSpPr/>
          <p:nvPr/>
        </p:nvGrpSpPr>
        <p:grpSpPr>
          <a:xfrm>
            <a:off x="1197139" y="3171752"/>
            <a:ext cx="184501" cy="184501"/>
            <a:chOff x="0" y="0"/>
            <a:chExt cx="184500" cy="184500"/>
          </a:xfrm>
        </p:grpSpPr>
        <p:sp>
          <p:nvSpPr>
            <p:cNvPr id="46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1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65" name="Google Shape;41;g1c43546b9f8_1_0"/>
          <p:cNvGrpSpPr/>
          <p:nvPr/>
        </p:nvGrpSpPr>
        <p:grpSpPr>
          <a:xfrm>
            <a:off x="6269385" y="2842912"/>
            <a:ext cx="184501" cy="184501"/>
            <a:chOff x="0" y="0"/>
            <a:chExt cx="184500" cy="184500"/>
          </a:xfrm>
        </p:grpSpPr>
        <p:sp>
          <p:nvSpPr>
            <p:cNvPr id="46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64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466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67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468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전체품목리스트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471" name="그림 10" descr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42" y="1585013"/>
            <a:ext cx="7164909" cy="4174765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73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74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5" name="Google Shape;32;g1c5b3192445_6_6"/>
          <p:cNvSpPr txBox="1"/>
          <p:nvPr/>
        </p:nvSpPr>
        <p:spPr>
          <a:xfrm>
            <a:off x="7315200" y="1135811"/>
            <a:ext cx="2590800" cy="3382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전체품목리스트</a:t>
            </a:r>
          </a:p>
          <a:p>
            <a:pPr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‘품목추가＇버튼 클릭 시 발주 수량 수정 모달창이 뜨고 해당 품목의 ‘자동발주수량＇을 설정할 수 있음.  등록버튼 클릭하면 해당 상품의 정보가 재고 관리 리스트에 등록</a:t>
            </a:r>
          </a:p>
          <a:p>
            <a:pPr>
              <a:lnSpc>
                <a:spcPct val="150000"/>
              </a:lnSpc>
              <a:defRPr sz="1000"/>
            </a:pPr>
            <a:r>
              <a:t>( 자동발주 수량 미 입력 시 NULL 로 기입 ) 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478" name="Google Shape;41;g1c43546b9f8_1_0"/>
          <p:cNvGrpSpPr/>
          <p:nvPr/>
        </p:nvGrpSpPr>
        <p:grpSpPr>
          <a:xfrm>
            <a:off x="6269385" y="2842912"/>
            <a:ext cx="184501" cy="184501"/>
            <a:chOff x="0" y="0"/>
            <a:chExt cx="184500" cy="184500"/>
          </a:xfrm>
        </p:grpSpPr>
        <p:sp>
          <p:nvSpPr>
            <p:cNvPr id="47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77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479" name="직선 화살표 연결선 7"/>
          <p:cNvSpPr/>
          <p:nvPr/>
        </p:nvSpPr>
        <p:spPr>
          <a:xfrm flipH="1">
            <a:off x="5788057" y="3027412"/>
            <a:ext cx="573578" cy="516323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8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48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전체품목리스트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pic>
        <p:nvPicPr>
          <p:cNvPr id="485" name="그림 11" descr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9" y="1478377"/>
            <a:ext cx="7180817" cy="414690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8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88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89" name="Google Shape;32;g1c5b3192445_6_6"/>
          <p:cNvSpPr txBox="1"/>
          <p:nvPr/>
        </p:nvSpPr>
        <p:spPr>
          <a:xfrm>
            <a:off x="7315200" y="1135810"/>
            <a:ext cx="2590800" cy="2898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정산관리</a:t>
            </a:r>
          </a:p>
          <a:p>
            <a:pPr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정산 관리 페이지는 월별로 조회가 가능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정산관리 페이지는 정산 리스트 페이지와 업체별 정산 내역으로 구성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sp>
        <p:nvSpPr>
          <p:cNvPr id="49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49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49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정산관리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495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386882"/>
            <a:ext cx="7127524" cy="4033532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49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498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9" name="Google Shape;32;g1c5b3192445_6_6"/>
          <p:cNvSpPr txBox="1"/>
          <p:nvPr/>
        </p:nvSpPr>
        <p:spPr>
          <a:xfrm>
            <a:off x="7315200" y="1135811"/>
            <a:ext cx="2590800" cy="2818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정산관리</a:t>
            </a:r>
          </a:p>
          <a:p>
            <a:pPr>
              <a:defRPr sz="10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r>
              <a:t>정산 리스트 페이지에서 각각의 상호명을 클릭하면 업체별 정산 내역을 확인할 수 있음</a:t>
            </a:r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Char char="-"/>
              <a:defRPr sz="1000"/>
            </a:pPr>
            <a:r>
              <a:t>업체별 정산 내역의 항목은 품목코드, 단가, 수량, 금액, 토탈금액 등으로 구성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sp>
        <p:nvSpPr>
          <p:cNvPr id="500" name="직선 화살표 연결선 6"/>
          <p:cNvSpPr/>
          <p:nvPr/>
        </p:nvSpPr>
        <p:spPr>
          <a:xfrm>
            <a:off x="2932176" y="3259535"/>
            <a:ext cx="316993" cy="1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1" name="사각형: 둥근 모서리 7"/>
          <p:cNvSpPr/>
          <p:nvPr/>
        </p:nvSpPr>
        <p:spPr>
          <a:xfrm>
            <a:off x="1322832" y="3127248"/>
            <a:ext cx="1609345" cy="242015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04" name="Google Shape;41;g1c43546b9f8_1_0"/>
          <p:cNvGrpSpPr/>
          <p:nvPr/>
        </p:nvGrpSpPr>
        <p:grpSpPr>
          <a:xfrm>
            <a:off x="1355378" y="3075034"/>
            <a:ext cx="184501" cy="184501"/>
            <a:chOff x="0" y="0"/>
            <a:chExt cx="184500" cy="184500"/>
          </a:xfrm>
        </p:grpSpPr>
        <p:sp>
          <p:nvSpPr>
            <p:cNvPr id="50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3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505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06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507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전체품목리스트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sp>
        <p:nvSpPr>
          <p:cNvPr id="51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1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512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3" name="Google Shape;32;g1c5b3192445_6_6"/>
          <p:cNvSpPr txBox="1"/>
          <p:nvPr/>
        </p:nvSpPr>
        <p:spPr>
          <a:xfrm>
            <a:off x="7315200" y="1135811"/>
            <a:ext cx="2590800" cy="25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회원 목록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900"/>
            </a:pPr>
            <a:r>
              <a:t>회원 목록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회원들의 상세한 정보를 확인할 수 있다</a:t>
            </a:r>
          </a:p>
          <a:p>
            <a:pPr>
              <a:lnSpc>
                <a:spcPct val="150000"/>
              </a:lnSpc>
              <a:defRPr sz="900"/>
            </a:pPr>
            <a:r>
              <a:t>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초기화,조회,출력(인쇄),엑셀(엑셀 파일로 출력) 기능을 사용할 수 있다</a:t>
            </a:r>
            <a:br/>
            <a:br/>
            <a:br/>
            <a:br/>
            <a:br/>
            <a:endParaRPr/>
          </a:p>
        </p:txBody>
      </p:sp>
      <p:pic>
        <p:nvPicPr>
          <p:cNvPr id="514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4" y="1203394"/>
            <a:ext cx="7133408" cy="5000183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16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517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고객관리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52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2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522" name="Google Shape;195;g1cb191d33e4_2_78"/>
          <p:cNvGraphicFramePr/>
          <p:nvPr/>
        </p:nvGraphicFramePr>
        <p:xfrm>
          <a:off x="7315200" y="5235156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3" name="Google Shape;32;g1c5b3192445_6_6"/>
          <p:cNvSpPr txBox="1"/>
          <p:nvPr/>
        </p:nvSpPr>
        <p:spPr>
          <a:xfrm>
            <a:off x="7256099" y="300761"/>
            <a:ext cx="2590801" cy="5613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매출 분석</a:t>
            </a:r>
          </a:p>
          <a:p>
            <a:pPr>
              <a:defRPr sz="900"/>
            </a:pPr>
            <a:endParaRPr/>
          </a:p>
          <a:p>
            <a:pPr>
              <a:lnSpc>
                <a:spcPct val="150000"/>
              </a:lnSpc>
              <a:defRPr sz="900"/>
            </a:pPr>
            <a:r>
              <a:t>(1) 통계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객실 타입 데이터를 분석하여 통계를 그래프와 테이블 형식으로 정리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평균 숙박일 데이터를 분석하여 통계를 그래프와 테이블 형식으로 정리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현재 재고 데이터를 분석하여 통계를 그래프와 테이블 형식으로 정리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조회 기간을 설정하여 통계확인 가능</a:t>
            </a:r>
          </a:p>
          <a:p>
            <a:pPr>
              <a:lnSpc>
                <a:spcPct val="150000"/>
              </a:lnSpc>
              <a:defRPr sz="900"/>
            </a:pPr>
            <a:endParaRPr/>
          </a:p>
          <a:p>
            <a:pPr>
              <a:lnSpc>
                <a:spcPct val="150000"/>
              </a:lnSpc>
              <a:defRPr sz="900"/>
            </a:pPr>
            <a:r>
              <a:t>(2) 월별 및 일별 통계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그래프를 사용하여 객실의 일별 및 월별 매출 통계를 확인할 수 있다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조회 기간을 설정하여 통계확인 가능</a:t>
            </a:r>
          </a:p>
          <a:p>
            <a:pPr>
              <a:defRPr sz="900"/>
            </a:pPr>
            <a:endParaRPr/>
          </a:p>
          <a:p>
            <a:pPr>
              <a:lnSpc>
                <a:spcPct val="150000"/>
              </a:lnSpc>
              <a:defRPr sz="900"/>
            </a:pPr>
            <a:r>
              <a:t>(3) 업데이트 알림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DepartureList : 최신 업데이트된 Check-Out 상황을 확인할 수 있는 리스트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ArrivalList : 최신 업데이트된 예약 상황을 확인할 수 있는 리스트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In HouseList : 최신 업데이트된 Check-In 상황을 확인할 수 있는 리스트 해당 항목을 클릭하면 관련 페이지로 이동</a:t>
            </a:r>
            <a:br/>
            <a:br/>
            <a:endParaRPr/>
          </a:p>
        </p:txBody>
      </p:sp>
      <p:pic>
        <p:nvPicPr>
          <p:cNvPr id="524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143645"/>
            <a:ext cx="7089425" cy="48047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7" name="Google Shape;41;g1c43546b9f8_1_0"/>
          <p:cNvGrpSpPr/>
          <p:nvPr/>
        </p:nvGrpSpPr>
        <p:grpSpPr>
          <a:xfrm>
            <a:off x="1292181" y="2159381"/>
            <a:ext cx="184501" cy="184501"/>
            <a:chOff x="0" y="0"/>
            <a:chExt cx="184500" cy="184500"/>
          </a:xfrm>
        </p:grpSpPr>
        <p:sp>
          <p:nvSpPr>
            <p:cNvPr id="52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6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30" name="Google Shape;41;g1c43546b9f8_1_0"/>
          <p:cNvGrpSpPr/>
          <p:nvPr/>
        </p:nvGrpSpPr>
        <p:grpSpPr>
          <a:xfrm>
            <a:off x="1292181" y="3780111"/>
            <a:ext cx="184501" cy="184501"/>
            <a:chOff x="0" y="0"/>
            <a:chExt cx="184500" cy="184500"/>
          </a:xfrm>
        </p:grpSpPr>
        <p:sp>
          <p:nvSpPr>
            <p:cNvPr id="528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9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33" name="Google Shape;41;g1c43546b9f8_1_0"/>
          <p:cNvGrpSpPr/>
          <p:nvPr/>
        </p:nvGrpSpPr>
        <p:grpSpPr>
          <a:xfrm>
            <a:off x="1740417" y="4560041"/>
            <a:ext cx="184501" cy="184501"/>
            <a:chOff x="0" y="0"/>
            <a:chExt cx="184500" cy="184500"/>
          </a:xfrm>
        </p:grpSpPr>
        <p:sp>
          <p:nvSpPr>
            <p:cNvPr id="53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32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53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3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53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매출분석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53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4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54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2" name="Google Shape;32;g1c5b3192445_6_6"/>
          <p:cNvSpPr txBox="1"/>
          <p:nvPr/>
        </p:nvSpPr>
        <p:spPr>
          <a:xfrm>
            <a:off x="7315200" y="658338"/>
            <a:ext cx="2590800" cy="469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객실설정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객실 설정 항목은 객실번호, 층 번호, 객실타입,인원, 사용여부,금액 등으로 구성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객실타입, 판매불가,사용여부는 체크박스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인원은 기준인원 의미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행추가 버튼 클릭 시 입력 행이 생성</a:t>
            </a: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수정 후 저장 가능</a:t>
            </a:r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endParaRPr/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pic>
        <p:nvPicPr>
          <p:cNvPr id="543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8" y="1433618"/>
            <a:ext cx="7078803" cy="41029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6" name="Google Shape;41;g1c43546b9f8_1_0"/>
          <p:cNvGrpSpPr/>
          <p:nvPr/>
        </p:nvGrpSpPr>
        <p:grpSpPr>
          <a:xfrm>
            <a:off x="4849281" y="1744853"/>
            <a:ext cx="184501" cy="184501"/>
            <a:chOff x="0" y="0"/>
            <a:chExt cx="184500" cy="184500"/>
          </a:xfrm>
        </p:grpSpPr>
        <p:sp>
          <p:nvSpPr>
            <p:cNvPr id="54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5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49" name="Google Shape;41;g1c43546b9f8_1_0"/>
          <p:cNvGrpSpPr/>
          <p:nvPr/>
        </p:nvGrpSpPr>
        <p:grpSpPr>
          <a:xfrm>
            <a:off x="5367442" y="1744853"/>
            <a:ext cx="184501" cy="184501"/>
            <a:chOff x="0" y="0"/>
            <a:chExt cx="184500" cy="184500"/>
          </a:xfrm>
        </p:grpSpPr>
        <p:sp>
          <p:nvSpPr>
            <p:cNvPr id="547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48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55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5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55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설정 &gt; 객실설정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pic>
        <p:nvPicPr>
          <p:cNvPr id="555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860"/>
            <a:ext cx="7218626" cy="3988597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5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558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객실관리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고객관리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매출분석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설정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9" name="Google Shape;32;g1c5b3192445_6_6"/>
          <p:cNvSpPr txBox="1"/>
          <p:nvPr/>
        </p:nvSpPr>
        <p:spPr>
          <a:xfrm>
            <a:off x="7315200" y="678611"/>
            <a:ext cx="2590800" cy="4444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객실 별 소모품 설정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객실타입은 ‘디럭스, 트윈, 스탠다드, 더블, 스위트’ 로 존재. 드롭다운으로 다음 중 하나 선택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지정한 객실타입에 설정할 비품 체크박스로 선택 (다중선택 가능)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r>
              <a:t>개수 설정도 가능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r>
              <a:t>설정완료 후 등록하면 객실 타입 별 비품 설정 완료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6"/>
              <a:defRPr sz="1000"/>
            </a:pPr>
            <a:endParaRPr/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562" name="Google Shape;41;g1c43546b9f8_1_0"/>
          <p:cNvGrpSpPr/>
          <p:nvPr/>
        </p:nvGrpSpPr>
        <p:grpSpPr>
          <a:xfrm>
            <a:off x="2193964" y="1971096"/>
            <a:ext cx="184501" cy="184501"/>
            <a:chOff x="0" y="0"/>
            <a:chExt cx="184500" cy="184500"/>
          </a:xfrm>
        </p:grpSpPr>
        <p:sp>
          <p:nvSpPr>
            <p:cNvPr id="56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1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65" name="Google Shape;41;g1c43546b9f8_1_0"/>
          <p:cNvGrpSpPr/>
          <p:nvPr/>
        </p:nvGrpSpPr>
        <p:grpSpPr>
          <a:xfrm>
            <a:off x="2189756" y="2649334"/>
            <a:ext cx="184501" cy="184501"/>
            <a:chOff x="0" y="0"/>
            <a:chExt cx="184500" cy="184500"/>
          </a:xfrm>
        </p:grpSpPr>
        <p:sp>
          <p:nvSpPr>
            <p:cNvPr id="56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4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68" name="Google Shape;41;g1c43546b9f8_1_0"/>
          <p:cNvGrpSpPr/>
          <p:nvPr/>
        </p:nvGrpSpPr>
        <p:grpSpPr>
          <a:xfrm>
            <a:off x="5358732" y="2617420"/>
            <a:ext cx="184501" cy="184501"/>
            <a:chOff x="0" y="0"/>
            <a:chExt cx="184500" cy="184500"/>
          </a:xfrm>
        </p:grpSpPr>
        <p:sp>
          <p:nvSpPr>
            <p:cNvPr id="56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7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71" name="Google Shape;41;g1c43546b9f8_1_0"/>
          <p:cNvGrpSpPr/>
          <p:nvPr/>
        </p:nvGrpSpPr>
        <p:grpSpPr>
          <a:xfrm>
            <a:off x="6065742" y="4484522"/>
            <a:ext cx="184501" cy="184501"/>
            <a:chOff x="0" y="0"/>
            <a:chExt cx="184500" cy="184500"/>
          </a:xfrm>
        </p:grpSpPr>
        <p:sp>
          <p:nvSpPr>
            <p:cNvPr id="56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0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pic>
        <p:nvPicPr>
          <p:cNvPr id="572" name="그림 15" descr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40" y="1292860"/>
            <a:ext cx="891618" cy="975446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직선 화살표 연결선 17"/>
          <p:cNvSpPr/>
          <p:nvPr/>
        </p:nvSpPr>
        <p:spPr>
          <a:xfrm flipV="1">
            <a:off x="3225238" y="1747180"/>
            <a:ext cx="480815" cy="316168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4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sp>
        <p:nvSpPr>
          <p:cNvPr id="575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576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설정 &gt; 객실별 소모품 설정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579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80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581" name="Google Shape;32;g1c5b3192445_6_6"/>
          <p:cNvSpPr txBox="1"/>
          <p:nvPr/>
        </p:nvSpPr>
        <p:spPr>
          <a:xfrm>
            <a:off x="7315200" y="1135810"/>
            <a:ext cx="2590800" cy="3234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사업자 로그인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900"/>
            </a:pPr>
            <a:r>
              <a:t>사업자 로그인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최초 로그인 ID와 PW정보는 사업자 번호로 동일하다. 단,비밀번호는 로그인 후 수정이 가능하며 ID는 수정이 불가능하다.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사업자 등록 버튼을 누르면 사업자 등록 페이지로 이동한다.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사업자는 사업자 등록을 하지 않으면 로그인 불가능, 따라서 사업자 등록을 먼저 한 후에 해당 사업자번호로 아이디, 비밀번호로 로그인 가능 (관리자의 승인 필요)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1개의 사업자 아이디로 중복 로그인이 가능 해야한다. </a:t>
            </a:r>
            <a:br/>
            <a:br/>
            <a:br/>
            <a:br/>
            <a:br/>
            <a:endParaRPr/>
          </a:p>
        </p:txBody>
      </p:sp>
      <p:pic>
        <p:nvPicPr>
          <p:cNvPr id="58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662300"/>
            <a:ext cx="7010597" cy="32862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5" name="Google Shape;41;g1c43546b9f8_1_0"/>
          <p:cNvGrpSpPr/>
          <p:nvPr/>
        </p:nvGrpSpPr>
        <p:grpSpPr>
          <a:xfrm>
            <a:off x="4388525" y="4127556"/>
            <a:ext cx="184501" cy="184501"/>
            <a:chOff x="0" y="0"/>
            <a:chExt cx="184500" cy="184500"/>
          </a:xfrm>
        </p:grpSpPr>
        <p:sp>
          <p:nvSpPr>
            <p:cNvPr id="58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4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88" name="Google Shape;41;g1c43546b9f8_1_0"/>
          <p:cNvGrpSpPr/>
          <p:nvPr/>
        </p:nvGrpSpPr>
        <p:grpSpPr>
          <a:xfrm>
            <a:off x="4768500" y="4569516"/>
            <a:ext cx="184501" cy="184501"/>
            <a:chOff x="0" y="0"/>
            <a:chExt cx="184500" cy="184500"/>
          </a:xfrm>
        </p:grpSpPr>
        <p:sp>
          <p:nvSpPr>
            <p:cNvPr id="58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87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aphicFrame>
        <p:nvGraphicFramePr>
          <p:cNvPr id="589" name="Google Shape;195;g1cb191d33e4_2_78"/>
          <p:cNvGraphicFramePr/>
          <p:nvPr/>
        </p:nvGraphicFramePr>
        <p:xfrm>
          <a:off x="7315200" y="4576772"/>
          <a:ext cx="2472600" cy="68583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사업자 등록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[외부업체]</a:t>
            </a:r>
          </a:p>
        </p:txBody>
      </p:sp>
      <p:sp>
        <p:nvSpPr>
          <p:cNvPr id="59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2023.05.18</a:t>
            </a:r>
          </a:p>
        </p:txBody>
      </p:sp>
      <p:sp>
        <p:nvSpPr>
          <p:cNvPr id="59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로그인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595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596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597" name="Google Shape;32;g1c5b3192445_6_6"/>
          <p:cNvSpPr txBox="1"/>
          <p:nvPr/>
        </p:nvSpPr>
        <p:spPr>
          <a:xfrm>
            <a:off x="7315200" y="1135811"/>
            <a:ext cx="2590800" cy="3665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업체등록</a:t>
            </a:r>
          </a:p>
          <a:p>
            <a:pPr>
              <a:defRPr sz="1000"/>
            </a:pPr>
            <a:endParaRPr/>
          </a:p>
          <a:p>
            <a:pPr>
              <a:defRPr sz="900"/>
            </a:pPr>
            <a:r>
              <a:t>(1)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일치 시 유요한 사업자 입니다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불일치 시 유효하지 않은 사업자입니다 메시지</a:t>
            </a:r>
          </a:p>
          <a:p>
            <a:pPr>
              <a:defRPr sz="900"/>
            </a:pPr>
            <a:endParaRPr/>
          </a:p>
          <a:p>
            <a:pPr>
              <a:defRPr sz="900"/>
            </a:pPr>
            <a:r>
              <a:t>(2) 사업자 인증 API 활용하여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일치 시 대표자가 명이 일치합니다, 메시지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불일치 시 대표자명이 일치하지 않습니다 메시지</a:t>
            </a:r>
          </a:p>
          <a:p>
            <a:pPr>
              <a:defRPr sz="900"/>
            </a:pPr>
            <a:endParaRPr/>
          </a:p>
          <a:p>
            <a:pPr>
              <a:defRPr sz="900"/>
            </a:pPr>
            <a:r>
              <a:t>(3) 주소 API 사용하여 검증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주소 검색 버튼 클릭 시 주소 팝업창 검색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검색 완료 시 기본주소와 우편번호를 받아옴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>
              <a:defRPr sz="900"/>
            </a:pPr>
            <a:endParaRPr/>
          </a:p>
          <a:p>
            <a:pPr>
              <a:defRPr sz="900"/>
            </a:pPr>
            <a:r>
              <a:t>-&gt; 관리자에게 사업자 등록 요청을 보내면 관리자는 검토 이후에 승인</a:t>
            </a:r>
          </a:p>
          <a:p>
            <a:pPr>
              <a:defRPr sz="900"/>
            </a:pPr>
            <a:endParaRPr/>
          </a:p>
          <a:p>
            <a:pPr>
              <a:defRPr sz="900"/>
            </a:pPr>
            <a:r>
              <a:t>-&gt; 승인 완료하면 사업자는 사업자번호로 로그인, 패스워드 할당받아 로그인이 가능해짐</a:t>
            </a:r>
            <a:br/>
            <a:br/>
            <a:br/>
            <a:br/>
            <a:endParaRPr/>
          </a:p>
        </p:txBody>
      </p:sp>
      <p:pic>
        <p:nvPicPr>
          <p:cNvPr id="59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2" y="1560862"/>
            <a:ext cx="6970130" cy="345937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99" name="Google Shape;195;g1cb191d33e4_2_78"/>
          <p:cNvGraphicFramePr/>
          <p:nvPr/>
        </p:nvGraphicFramePr>
        <p:xfrm>
          <a:off x="7315200" y="4576772"/>
          <a:ext cx="2472600" cy="68583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사업자 등록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[외부업체]</a:t>
            </a:r>
          </a:p>
        </p:txBody>
      </p:sp>
      <p:sp>
        <p:nvSpPr>
          <p:cNvPr id="60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0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사업자등록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79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2" y="921610"/>
            <a:ext cx="7301418" cy="5681371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8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82" name="Google Shape;32;g1c5b3192445_6_6"/>
          <p:cNvSpPr txBox="1"/>
          <p:nvPr/>
        </p:nvSpPr>
        <p:spPr>
          <a:xfrm>
            <a:off x="7315200" y="1135811"/>
            <a:ext cx="2590800" cy="443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객실조회_캘린더형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캘린더 기준으로 모든 객실의 예약 내역을 보여주는 기능 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해당 월에 대한 예약 내역을 보여줄 수 있어야한다.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개별 객실을 클릭하면 예약내역 페이지로 이동할 수 있어야한다.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예약이 완료된 객실은 예약내역 페이지 이동이 불가능해야한다.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&lt; &gt; 버튼을 클릭하면 다른 달로 이동이 가능해야한다.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graphicFrame>
        <p:nvGraphicFramePr>
          <p:cNvPr id="83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4" name="Google Shape;30;g1c5b3192445_6_6"/>
          <p:cNvSpPr txBox="1"/>
          <p:nvPr/>
        </p:nvSpPr>
        <p:spPr>
          <a:xfrm>
            <a:off x="4701255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85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86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  <p:pic>
        <p:nvPicPr>
          <p:cNvPr id="605" name="그림 8" descr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8" y="1324109"/>
            <a:ext cx="7197001" cy="4006578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0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08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9" name="Google Shape;32;g1c5b3192445_6_6"/>
          <p:cNvSpPr txBox="1"/>
          <p:nvPr/>
        </p:nvSpPr>
        <p:spPr>
          <a:xfrm>
            <a:off x="7400946" y="874469"/>
            <a:ext cx="2590801" cy="4516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품목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고객사가 판매하는 품목의 정보를 보여주는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r>
              <a:t>품목명, 품목코드 정보로 검색 가능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채크박스 선택해서 품목삭제 가능(다중선택 가능, 전체선택 기능 가능)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r>
              <a:t>체크박스 선택해서 품목수정 가능(1개만)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3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r>
              <a:t>체크박스 선택해서 품목추가 가능(1개만)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 startAt="4"/>
              <a:defRPr sz="1000"/>
            </a:pPr>
            <a:endParaRPr/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12" name="Google Shape;41;g1c43546b9f8_1_0"/>
          <p:cNvGrpSpPr/>
          <p:nvPr/>
        </p:nvGrpSpPr>
        <p:grpSpPr>
          <a:xfrm>
            <a:off x="1224867" y="2393713"/>
            <a:ext cx="184501" cy="184501"/>
            <a:chOff x="0" y="0"/>
            <a:chExt cx="184500" cy="184500"/>
          </a:xfrm>
        </p:grpSpPr>
        <p:sp>
          <p:nvSpPr>
            <p:cNvPr id="61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1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15" name="Google Shape;41;g1c43546b9f8_1_0"/>
          <p:cNvGrpSpPr/>
          <p:nvPr/>
        </p:nvGrpSpPr>
        <p:grpSpPr>
          <a:xfrm>
            <a:off x="4588152" y="2891247"/>
            <a:ext cx="184501" cy="184501"/>
            <a:chOff x="0" y="0"/>
            <a:chExt cx="184500" cy="184500"/>
          </a:xfrm>
        </p:grpSpPr>
        <p:sp>
          <p:nvSpPr>
            <p:cNvPr id="61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4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18" name="Google Shape;41;g1c43546b9f8_1_0"/>
          <p:cNvGrpSpPr/>
          <p:nvPr/>
        </p:nvGrpSpPr>
        <p:grpSpPr>
          <a:xfrm>
            <a:off x="5463783" y="2891247"/>
            <a:ext cx="184501" cy="184501"/>
            <a:chOff x="0" y="0"/>
            <a:chExt cx="184500" cy="184500"/>
          </a:xfrm>
        </p:grpSpPr>
        <p:sp>
          <p:nvSpPr>
            <p:cNvPr id="61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17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621" name="Google Shape;41;g1c43546b9f8_1_0"/>
          <p:cNvGrpSpPr/>
          <p:nvPr/>
        </p:nvGrpSpPr>
        <p:grpSpPr>
          <a:xfrm>
            <a:off x="6288268" y="2883263"/>
            <a:ext cx="184501" cy="184501"/>
            <a:chOff x="0" y="0"/>
            <a:chExt cx="184500" cy="184500"/>
          </a:xfrm>
        </p:grpSpPr>
        <p:sp>
          <p:nvSpPr>
            <p:cNvPr id="61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20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622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23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24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품목 리스트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627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7" y="1230471"/>
            <a:ext cx="7188481" cy="4035351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2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30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1" name="Google Shape;32;g1c5b3192445_6_6"/>
          <p:cNvSpPr txBox="1"/>
          <p:nvPr/>
        </p:nvSpPr>
        <p:spPr>
          <a:xfrm>
            <a:off x="7406051" y="772867"/>
            <a:ext cx="2590801" cy="3826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품목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고객사가 판매하는 품목의 정보를 보여주는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체크박스 선택 후 품목추가 클릭 시 품목명, 분류코드, 단가, 단위, 공급업체, 비고 등 입력하여 해당 업체의 품목을 추가 가능 </a:t>
            </a:r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ct val="100000"/>
              <a:buAutoNum type="arabicParenBoth" startAt="2"/>
              <a:defRPr sz="1000"/>
            </a:pPr>
            <a:endParaRPr/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34" name="Google Shape;41;g1c43546b9f8_1_0"/>
          <p:cNvGrpSpPr/>
          <p:nvPr/>
        </p:nvGrpSpPr>
        <p:grpSpPr>
          <a:xfrm>
            <a:off x="6288268" y="2883263"/>
            <a:ext cx="184501" cy="184501"/>
            <a:chOff x="0" y="0"/>
            <a:chExt cx="184500" cy="184500"/>
          </a:xfrm>
        </p:grpSpPr>
        <p:sp>
          <p:nvSpPr>
            <p:cNvPr id="63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33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635" name="직선 화살표 연결선 4"/>
          <p:cNvSpPr/>
          <p:nvPr/>
        </p:nvSpPr>
        <p:spPr>
          <a:xfrm flipH="1" flipV="1">
            <a:off x="5615939" y="2644139"/>
            <a:ext cx="672329" cy="297181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6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37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38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품목 리스트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pic>
        <p:nvPicPr>
          <p:cNvPr id="641" name="그림 6" descr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288638"/>
            <a:ext cx="7145263" cy="4084177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43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44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5" name="Google Shape;32;g1c5b3192445_6_6"/>
          <p:cNvSpPr txBox="1"/>
          <p:nvPr/>
        </p:nvSpPr>
        <p:spPr>
          <a:xfrm>
            <a:off x="7406051" y="772867"/>
            <a:ext cx="2590801" cy="336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품목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고객사가 판매하는 품목의 정보를 보여주는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체크박스 선택 후 품목추가 클릭 시 품목명, 분류코드, 단가, 단위, 공급업체, 비고 등 입력하여 해당 업체의 품목을 수정 가능</a:t>
            </a:r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48" name="Google Shape;41;g1c43546b9f8_1_0"/>
          <p:cNvGrpSpPr/>
          <p:nvPr/>
        </p:nvGrpSpPr>
        <p:grpSpPr>
          <a:xfrm>
            <a:off x="5546897" y="2847050"/>
            <a:ext cx="184501" cy="184501"/>
            <a:chOff x="0" y="0"/>
            <a:chExt cx="184500" cy="184500"/>
          </a:xfrm>
        </p:grpSpPr>
        <p:sp>
          <p:nvSpPr>
            <p:cNvPr id="64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47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649" name="직선 화살표 연결선 4"/>
          <p:cNvSpPr/>
          <p:nvPr/>
        </p:nvSpPr>
        <p:spPr>
          <a:xfrm flipH="1" flipV="1">
            <a:off x="5280660" y="2491739"/>
            <a:ext cx="344669" cy="440342"/>
          </a:xfrm>
          <a:prstGeom prst="line">
            <a:avLst/>
          </a:prstGeom>
          <a:ln>
            <a:solidFill>
              <a:srgbClr val="BE4B48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0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51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52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품목 리스트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스크린샷 2023-05-21 오전 1.21.27.png" descr="스크린샷 2023-05-21 오전 1.21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71" y="1515132"/>
            <a:ext cx="6806271" cy="3827736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656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57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58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59" name="Google Shape;32;g1c5b3192445_6_6"/>
          <p:cNvSpPr txBox="1"/>
          <p:nvPr/>
        </p:nvSpPr>
        <p:spPr>
          <a:xfrm>
            <a:off x="7256099" y="772867"/>
            <a:ext cx="2590801" cy="424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재고 관리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업체가 등록한 품목에 대한 재고를 보여</a:t>
            </a:r>
          </a:p>
          <a:p>
            <a:pPr>
              <a:lnSpc>
                <a:spcPct val="150000"/>
              </a:lnSpc>
              <a:defRPr sz="1000"/>
            </a:pPr>
            <a:r>
              <a:t>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발주상태는 양호, 발주요청, 발주완료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관리자가 발주 요청 시 알림이 전송됨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물건 발송 후 업체별 재고 관리 리스트에서 ‘발주요청’을 더블클릭해서 ‘발주완료‘  상태로 변경해줌</a:t>
            </a:r>
          </a:p>
          <a:p>
            <a:pPr>
              <a:defRPr sz="1000"/>
            </a:pPr>
            <a:r>
              <a:t>     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62" name="Google Shape;41;g1c43546b9f8_1_0"/>
          <p:cNvGrpSpPr/>
          <p:nvPr/>
        </p:nvGrpSpPr>
        <p:grpSpPr>
          <a:xfrm>
            <a:off x="4246608" y="1831899"/>
            <a:ext cx="184501" cy="184501"/>
            <a:chOff x="0" y="0"/>
            <a:chExt cx="184500" cy="184500"/>
          </a:xfrm>
        </p:grpSpPr>
        <p:sp>
          <p:nvSpPr>
            <p:cNvPr id="66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1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65" name="Google Shape;41;g1c43546b9f8_1_0"/>
          <p:cNvGrpSpPr/>
          <p:nvPr/>
        </p:nvGrpSpPr>
        <p:grpSpPr>
          <a:xfrm>
            <a:off x="5102208" y="4226516"/>
            <a:ext cx="184501" cy="184501"/>
            <a:chOff x="0" y="0"/>
            <a:chExt cx="184500" cy="184500"/>
          </a:xfrm>
        </p:grpSpPr>
        <p:sp>
          <p:nvSpPr>
            <p:cNvPr id="66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64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666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67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68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재고 관리 리스트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pic>
        <p:nvPicPr>
          <p:cNvPr id="671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0" y="1380965"/>
            <a:ext cx="7197001" cy="4096071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73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graphicFrame>
        <p:nvGraphicFramePr>
          <p:cNvPr id="674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재고관리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5" name="Google Shape;32;g1c5b3192445_6_6"/>
          <p:cNvSpPr txBox="1"/>
          <p:nvPr/>
        </p:nvSpPr>
        <p:spPr>
          <a:xfrm>
            <a:off x="7256099" y="528221"/>
            <a:ext cx="2590801" cy="55829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 업체 별 재고 관리 리스트</a:t>
            </a:r>
          </a:p>
          <a:p>
            <a:pPr>
              <a:lnSpc>
                <a:spcPct val="150000"/>
              </a:lnSpc>
              <a:buClr>
                <a:srgbClr val="000000"/>
              </a:buClr>
              <a:buSzPct val="100000"/>
              <a:buAutoNum type="arabicPeriod"/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업체가 등록한 품목에 대한 재고를 보여</a:t>
            </a:r>
          </a:p>
          <a:p>
            <a:pPr>
              <a:lnSpc>
                <a:spcPct val="150000"/>
              </a:lnSpc>
              <a:defRPr sz="1000"/>
            </a:pPr>
            <a:r>
              <a:t>주는 리스트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발주상태는 양호, 발주요청, 발주완료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/>
              <a:defRPr sz="1000"/>
            </a:pPr>
            <a:r>
              <a:t>매일 9시 상태 변경 알림 (물건이 도착했다면 발주 상태를 변경해주세요!)가 뜸</a:t>
            </a:r>
          </a:p>
          <a:p>
            <a:pPr marL="228600" indent="-228600">
              <a:buClr>
                <a:srgbClr val="000000"/>
              </a:buClr>
              <a:buSzPct val="100000"/>
              <a:buAutoNum type="arabicParenBoth"/>
              <a:defRPr sz="1000"/>
            </a:pPr>
            <a:endParaRPr/>
          </a:p>
          <a:p>
            <a:pPr marL="228600" indent="-228600">
              <a:lnSpc>
                <a:spcPct val="150000"/>
              </a:lnSpc>
              <a:buClr>
                <a:srgbClr val="000000"/>
              </a:buClr>
              <a:buSzPct val="100000"/>
              <a:buAutoNum type="arabicParenBoth" startAt="2"/>
              <a:defRPr sz="1000"/>
            </a:pPr>
            <a:r>
              <a:t>업체별 재고 관리 리스트에 들어오면 발주상태가 ‘발주요청‘ 이었던 품목이 물건이 도착하여 ‘발주완료＇로 자동 변경된 것을 확인. 업체는 물건이 도착했다면 ‘발주완료’를 더블 클릭하여 ‘양호‘로 변경해줌  (DB INSERT)</a:t>
            </a:r>
            <a:br/>
            <a:br/>
            <a:br/>
            <a:br/>
            <a:br/>
            <a:br/>
            <a:br/>
            <a:br/>
            <a:endParaRPr/>
          </a:p>
        </p:txBody>
      </p:sp>
      <p:grpSp>
        <p:nvGrpSpPr>
          <p:cNvPr id="678" name="Google Shape;41;g1c43546b9f8_1_0"/>
          <p:cNvGrpSpPr/>
          <p:nvPr/>
        </p:nvGrpSpPr>
        <p:grpSpPr>
          <a:xfrm>
            <a:off x="4544135" y="1772393"/>
            <a:ext cx="184501" cy="184501"/>
            <a:chOff x="0" y="0"/>
            <a:chExt cx="184500" cy="184500"/>
          </a:xfrm>
        </p:grpSpPr>
        <p:sp>
          <p:nvSpPr>
            <p:cNvPr id="67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77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681" name="Google Shape;41;g1c43546b9f8_1_0"/>
          <p:cNvGrpSpPr/>
          <p:nvPr/>
        </p:nvGrpSpPr>
        <p:grpSpPr>
          <a:xfrm>
            <a:off x="5072455" y="4060295"/>
            <a:ext cx="184501" cy="184501"/>
            <a:chOff x="0" y="0"/>
            <a:chExt cx="184500" cy="184500"/>
          </a:xfrm>
        </p:grpSpPr>
        <p:sp>
          <p:nvSpPr>
            <p:cNvPr id="67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0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684" name="Google Shape;41;g1c43546b9f8_1_0"/>
          <p:cNvGrpSpPr/>
          <p:nvPr/>
        </p:nvGrpSpPr>
        <p:grpSpPr>
          <a:xfrm>
            <a:off x="5058099" y="4346197"/>
            <a:ext cx="184501" cy="184501"/>
            <a:chOff x="0" y="0"/>
            <a:chExt cx="184500" cy="184500"/>
          </a:xfrm>
        </p:grpSpPr>
        <p:sp>
          <p:nvSpPr>
            <p:cNvPr id="682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83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685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[외부업체(비품)]</a:t>
            </a:r>
          </a:p>
        </p:txBody>
      </p:sp>
      <p:sp>
        <p:nvSpPr>
          <p:cNvPr id="686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687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메인화면 &gt; 재고관리 &gt; 업체별 재고 관리 리스트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스크린샷 2023-05-21 오전 12.42.18.png" descr="스크린샷 2023-05-21 오전 12.42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9" y="1449651"/>
            <a:ext cx="7037685" cy="3958698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691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692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693" name="Google Shape;32;g1c5b3192445_6_6"/>
          <p:cNvSpPr txBox="1"/>
          <p:nvPr/>
        </p:nvSpPr>
        <p:spPr>
          <a:xfrm>
            <a:off x="7315200" y="1135811"/>
            <a:ext cx="2590800" cy="322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스케줄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(1) 캘린더</a:t>
            </a:r>
          </a:p>
          <a:p>
            <a:pPr>
              <a:defRPr sz="900"/>
            </a:pPr>
            <a:r>
              <a:t>청소팀의 스케줄을 캘린더로 확인할 수 있다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(2) 알림 창</a:t>
            </a:r>
          </a:p>
          <a:p>
            <a:pPr>
              <a:defRPr sz="900"/>
            </a:pPr>
            <a:r>
              <a:t>캘린더 아래 알림 창에서 최신 체크리스트 요청을 확인할 수 있다</a:t>
            </a:r>
          </a:p>
          <a:p>
            <a:pPr>
              <a:defRPr sz="900"/>
            </a:pPr>
            <a:r>
              <a:t>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(3) 체크리스트</a:t>
            </a:r>
          </a:p>
          <a:p>
            <a:pPr>
              <a:defRPr sz="900"/>
            </a:pPr>
            <a:r>
              <a:t>체크리스트 체크박스를 이용하여 요청을 승인할 수 있다 </a:t>
            </a:r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(4) 오늘</a:t>
            </a:r>
          </a:p>
          <a:p>
            <a:pPr>
              <a:defRPr sz="900"/>
            </a:pPr>
            <a:r>
              <a:t>오늘 버튼을 누르면 현재 날짜로 이동한다</a:t>
            </a:r>
          </a:p>
          <a:p>
            <a:pPr>
              <a:defRPr sz="900"/>
            </a:pPr>
            <a:endParaRPr/>
          </a:p>
          <a:p>
            <a:pPr marL="171450" indent="-171450">
              <a:buClr>
                <a:srgbClr val="000000"/>
              </a:buClr>
              <a:buSzPct val="100000"/>
              <a:buFont typeface="나눔고딕"/>
              <a:buChar char="➢"/>
              <a:defRPr sz="900"/>
            </a:pPr>
            <a:r>
              <a:t>(5) 객실 청소상태 보고</a:t>
            </a:r>
          </a:p>
          <a:p>
            <a:pPr>
              <a:defRPr sz="900"/>
            </a:pPr>
            <a:r>
              <a:t>버튼을 누르면 보고 모달창이 열림</a:t>
            </a:r>
          </a:p>
          <a:p>
            <a:pPr>
              <a:defRPr sz="900"/>
            </a:pPr>
            <a:br/>
            <a:br/>
            <a:br/>
            <a:endParaRPr/>
          </a:p>
        </p:txBody>
      </p:sp>
      <p:graphicFrame>
        <p:nvGraphicFramePr>
          <p:cNvPr id="694" name="Google Shape;195;g1cb191d33e4_2_78"/>
          <p:cNvGraphicFramePr/>
          <p:nvPr/>
        </p:nvGraphicFramePr>
        <p:xfrm>
          <a:off x="7315200" y="4207430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스케줄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97" name="Google Shape;41;g1c43546b9f8_1_0"/>
          <p:cNvGrpSpPr/>
          <p:nvPr/>
        </p:nvGrpSpPr>
        <p:grpSpPr>
          <a:xfrm>
            <a:off x="3049264" y="2329711"/>
            <a:ext cx="184501" cy="184501"/>
            <a:chOff x="0" y="0"/>
            <a:chExt cx="184500" cy="184500"/>
          </a:xfrm>
        </p:grpSpPr>
        <p:sp>
          <p:nvSpPr>
            <p:cNvPr id="695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6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700" name="Google Shape;41;g1c43546b9f8_1_0"/>
          <p:cNvGrpSpPr/>
          <p:nvPr/>
        </p:nvGrpSpPr>
        <p:grpSpPr>
          <a:xfrm>
            <a:off x="3049264" y="4343789"/>
            <a:ext cx="184501" cy="184501"/>
            <a:chOff x="0" y="0"/>
            <a:chExt cx="184500" cy="184500"/>
          </a:xfrm>
        </p:grpSpPr>
        <p:sp>
          <p:nvSpPr>
            <p:cNvPr id="698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699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703" name="Google Shape;41;g1c43546b9f8_1_0"/>
          <p:cNvGrpSpPr/>
          <p:nvPr/>
        </p:nvGrpSpPr>
        <p:grpSpPr>
          <a:xfrm>
            <a:off x="1389936" y="2139999"/>
            <a:ext cx="184501" cy="184501"/>
            <a:chOff x="0" y="0"/>
            <a:chExt cx="184500" cy="184500"/>
          </a:xfrm>
        </p:grpSpPr>
        <p:sp>
          <p:nvSpPr>
            <p:cNvPr id="701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2" name="3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706" name="Google Shape;41;g1c43546b9f8_1_0"/>
          <p:cNvGrpSpPr/>
          <p:nvPr/>
        </p:nvGrpSpPr>
        <p:grpSpPr>
          <a:xfrm>
            <a:off x="3838157" y="2000362"/>
            <a:ext cx="184501" cy="184501"/>
            <a:chOff x="0" y="0"/>
            <a:chExt cx="184500" cy="184500"/>
          </a:xfrm>
        </p:grpSpPr>
        <p:sp>
          <p:nvSpPr>
            <p:cNvPr id="704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05" name="4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707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[외부업체(청소부)]</a:t>
            </a:r>
          </a:p>
        </p:txBody>
      </p:sp>
      <p:sp>
        <p:nvSpPr>
          <p:cNvPr id="708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709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[외부업체(청소부)] 메인화면 &gt; 스케줄</a:t>
            </a:r>
          </a:p>
        </p:txBody>
      </p:sp>
      <p:grpSp>
        <p:nvGrpSpPr>
          <p:cNvPr id="712" name="Google Shape;41;g1c43546b9f8_1_0"/>
          <p:cNvGrpSpPr/>
          <p:nvPr/>
        </p:nvGrpSpPr>
        <p:grpSpPr>
          <a:xfrm>
            <a:off x="2722981" y="1918519"/>
            <a:ext cx="184503" cy="215401"/>
            <a:chOff x="-1" y="-15450"/>
            <a:chExt cx="184502" cy="215400"/>
          </a:xfrm>
        </p:grpSpPr>
        <p:sp>
          <p:nvSpPr>
            <p:cNvPr id="710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711" name="4"/>
            <p:cNvSpPr txBox="1"/>
            <p:nvPr/>
          </p:nvSpPr>
          <p:spPr>
            <a:xfrm>
              <a:off x="77506" y="-15450"/>
              <a:ext cx="29488" cy="215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5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55251" y="6597008"/>
            <a:ext cx="217112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sp>
        <p:nvSpPr>
          <p:cNvPr id="715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716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717" name="Google Shape;32;g1c5b3192445_6_6"/>
          <p:cNvSpPr txBox="1"/>
          <p:nvPr/>
        </p:nvSpPr>
        <p:spPr>
          <a:xfrm>
            <a:off x="7315200" y="1135811"/>
            <a:ext cx="2590800" cy="170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스케줄</a:t>
            </a:r>
          </a:p>
          <a:p>
            <a:pPr>
              <a:defRPr sz="900"/>
            </a:pPr>
            <a:endParaRPr sz="1000"/>
          </a:p>
          <a:p>
            <a:pPr marL="100263" indent="-100263">
              <a:buSzPct val="100000"/>
              <a:buChar char="-"/>
              <a:defRPr sz="900"/>
            </a:pPr>
            <a:r>
              <a:rPr sz="1000"/>
              <a:t>청소완료한 객실, 해당 청소부 소속, 청소완료 후의 객실사진, 애로사항 및 특이사항 등을 기재할 수 있음</a:t>
            </a:r>
          </a:p>
          <a:p>
            <a:pPr>
              <a:defRPr sz="900"/>
            </a:pPr>
            <a:endParaRPr sz="1000"/>
          </a:p>
          <a:p>
            <a:pPr>
              <a:defRPr sz="900"/>
            </a:pPr>
            <a:r>
              <a:rPr sz="1000"/>
              <a:t>- 전송 버튼 클릭시 관리자에게 전송</a:t>
            </a:r>
            <a:br/>
            <a:br/>
            <a:br/>
            <a:endParaRPr/>
          </a:p>
        </p:txBody>
      </p:sp>
      <p:graphicFrame>
        <p:nvGraphicFramePr>
          <p:cNvPr id="718" name="Google Shape;195;g1cb191d33e4_2_78"/>
          <p:cNvGraphicFramePr/>
          <p:nvPr/>
        </p:nvGraphicFramePr>
        <p:xfrm>
          <a:off x="7315200" y="4207430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스케줄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19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[외부업체(청소부)]</a:t>
            </a:r>
          </a:p>
        </p:txBody>
      </p:sp>
      <p:sp>
        <p:nvSpPr>
          <p:cNvPr id="720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2023.05.19</a:t>
            </a:r>
          </a:p>
        </p:txBody>
      </p:sp>
      <p:sp>
        <p:nvSpPr>
          <p:cNvPr id="721" name="Google Shape;27;g1c5b3192445_6_6"/>
          <p:cNvSpPr txBox="1"/>
          <p:nvPr/>
        </p:nvSpPr>
        <p:spPr>
          <a:xfrm>
            <a:off x="2780751" y="473165"/>
            <a:ext cx="2592759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[외부업체(청소부)] 메인화면 &gt; 스케줄</a:t>
            </a:r>
          </a:p>
        </p:txBody>
      </p:sp>
      <p:pic>
        <p:nvPicPr>
          <p:cNvPr id="722" name="스크린샷 2023-05-21 오전 12.45.21.png" descr="스크린샷 2023-05-21 오전 12.45.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8" y="1791546"/>
            <a:ext cx="6868006" cy="3849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pic>
        <p:nvPicPr>
          <p:cNvPr id="89" name="그림 5" descr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30" y="889393"/>
            <a:ext cx="5082435" cy="5713588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91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92" name="Google Shape;32;g1c5b3192445_6_6"/>
          <p:cNvSpPr txBox="1"/>
          <p:nvPr/>
        </p:nvSpPr>
        <p:spPr>
          <a:xfrm>
            <a:off x="7315200" y="255019"/>
            <a:ext cx="2590800" cy="5272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9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객실조회_날짜형 + 결제</a:t>
            </a:r>
          </a:p>
          <a:p>
            <a:pPr>
              <a:defRPr sz="9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900"/>
            </a:pPr>
            <a:r>
              <a:t>선택한 날짜의 모든 객실예약 내역을 보여줌, 동시에 객실 선택 후 결제가 이루어짐</a:t>
            </a:r>
          </a:p>
          <a:p>
            <a:pPr>
              <a:lnSpc>
                <a:spcPct val="150000"/>
              </a:lnSpc>
              <a:defRPr sz="9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해당 날짜에 대한 모든 예약 내역을 보여줄 수 있어야 함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상단 캘린더에는 선택된 날짜가 표시되며 하단에는 객실별 예약 상태가 표기 되어야 함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객실 선택 리스트에는 객실의 설명과 사진 금액이 기재되어 있어야 하며 항목은 (객실 명,객실사진,예약 상태,기준/최대인원,기간,인원,,금액) 으로 이루어져 있음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카드결제 API 페이지로 이동되어야한다.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선택된 총 합계 금액만큼 결제가 될 수 있어야한다.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결제가 완료되면 결제 내역 확인 페이지로 이동 되어야한다.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900"/>
            </a:pPr>
            <a:r>
              <a:t>결제가 실패되면 결제 실패 알림이 뜰 수 있어야한다.</a:t>
            </a:r>
          </a:p>
          <a:p>
            <a:pPr>
              <a:defRPr sz="900"/>
            </a:pPr>
            <a:br/>
            <a:br/>
            <a:br/>
            <a:br/>
            <a:br/>
            <a:r>
              <a:t> </a:t>
            </a:r>
          </a:p>
        </p:txBody>
      </p:sp>
      <p:grpSp>
        <p:nvGrpSpPr>
          <p:cNvPr id="95" name="Google Shape;41;g1c43546b9f8_1_0"/>
          <p:cNvGrpSpPr/>
          <p:nvPr/>
        </p:nvGrpSpPr>
        <p:grpSpPr>
          <a:xfrm>
            <a:off x="1599423" y="1920625"/>
            <a:ext cx="184501" cy="184501"/>
            <a:chOff x="0" y="0"/>
            <a:chExt cx="184500" cy="184500"/>
          </a:xfrm>
        </p:grpSpPr>
        <p:sp>
          <p:nvSpPr>
            <p:cNvPr id="93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4" name="1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98" name="Google Shape;41;g1c43546b9f8_1_0"/>
          <p:cNvGrpSpPr/>
          <p:nvPr/>
        </p:nvGrpSpPr>
        <p:grpSpPr>
          <a:xfrm>
            <a:off x="1599423" y="3336749"/>
            <a:ext cx="184501" cy="184501"/>
            <a:chOff x="0" y="0"/>
            <a:chExt cx="184500" cy="184500"/>
          </a:xfrm>
        </p:grpSpPr>
        <p:sp>
          <p:nvSpPr>
            <p:cNvPr id="96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97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1" name="Google Shape;41;g1c43546b9f8_1_0"/>
          <p:cNvGrpSpPr/>
          <p:nvPr/>
        </p:nvGrpSpPr>
        <p:grpSpPr>
          <a:xfrm>
            <a:off x="1507173" y="4969864"/>
            <a:ext cx="184501" cy="184501"/>
            <a:chOff x="0" y="0"/>
            <a:chExt cx="184500" cy="184500"/>
          </a:xfrm>
        </p:grpSpPr>
        <p:sp>
          <p:nvSpPr>
            <p:cNvPr id="99" name="Circle"/>
            <p:cNvSpPr/>
            <p:nvPr/>
          </p:nvSpPr>
          <p:spPr>
            <a:xfrm>
              <a:off x="-1" y="-1"/>
              <a:ext cx="184502" cy="184502"/>
            </a:xfrm>
            <a:prstGeom prst="ellipse">
              <a:avLst/>
            </a:prstGeom>
            <a:solidFill>
              <a:srgbClr val="C00000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00" name="2"/>
            <p:cNvSpPr txBox="1"/>
            <p:nvPr/>
          </p:nvSpPr>
          <p:spPr>
            <a:xfrm>
              <a:off x="77506" y="28749"/>
              <a:ext cx="2948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 algn="ctr">
                <a:defRPr sz="8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</p:grpSp>
      <p:graphicFrame>
        <p:nvGraphicFramePr>
          <p:cNvPr id="102" name="Google Shape;195;g1cb191d33e4_2_78"/>
          <p:cNvGraphicFramePr/>
          <p:nvPr/>
        </p:nvGraphicFramePr>
        <p:xfrm>
          <a:off x="7315200" y="5062115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" name="Google Shape;30;g1c5b3192445_6_6"/>
          <p:cNvSpPr txBox="1"/>
          <p:nvPr/>
        </p:nvSpPr>
        <p:spPr>
          <a:xfrm>
            <a:off x="4672539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04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10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0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0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10" name="Google Shape;32;g1c5b3192445_6_6"/>
          <p:cNvSpPr txBox="1"/>
          <p:nvPr/>
        </p:nvSpPr>
        <p:spPr>
          <a:xfrm>
            <a:off x="7315200" y="1135811"/>
            <a:ext cx="2590800" cy="3718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결제내역 확인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객실 예약(결제) 이후 페이지가 요청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예약한 객실정보는 객실명, 이용기간, 예약인원, 요금, 합계 등 출력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결제 정보는 총금액, 결제방법, 입금자명 등이 출력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예약정보에는 예약번호, 예약자명, 핸드폰번호 등 출력  </a:t>
            </a:r>
          </a:p>
          <a:p>
            <a:pPr>
              <a:defRPr sz="1000"/>
            </a:pPr>
            <a:endParaRPr/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pic>
        <p:nvPicPr>
          <p:cNvPr id="111" name="그림 11" descr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48" y="1665716"/>
            <a:ext cx="7086798" cy="364917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12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" name="Google Shape;30;g1c5b3192445_6_6"/>
          <p:cNvSpPr txBox="1"/>
          <p:nvPr/>
        </p:nvSpPr>
        <p:spPr>
          <a:xfrm>
            <a:off x="4701255" y="340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14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11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1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1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20" name="Google Shape;32;g1c5b3192445_6_6"/>
          <p:cNvSpPr txBox="1"/>
          <p:nvPr/>
        </p:nvSpPr>
        <p:spPr>
          <a:xfrm>
            <a:off x="7315200" y="1135810"/>
            <a:ext cx="2590800" cy="3539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마이페이지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가입된 회원의 정보를 보여주는 페이지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가입된 회원의 상세 정보를 보여줄 수 있어야 한다.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예약된 전체 내역을 보여 줄 수 있어야한다.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[내 정보 수정] 버튼 클릭시 내 정보 수정 페이지로 이동되어야 한다.</a:t>
            </a:r>
          </a:p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graphicFrame>
        <p:nvGraphicFramePr>
          <p:cNvPr id="12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2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395912"/>
            <a:ext cx="7078800" cy="406617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Google Shape;30;g1c5b3192445_6_6"/>
          <p:cNvSpPr txBox="1"/>
          <p:nvPr/>
        </p:nvSpPr>
        <p:spPr>
          <a:xfrm>
            <a:off x="4691683" y="20801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24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12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예약화면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2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2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30" name="Google Shape;32;g1c5b3192445_6_6"/>
          <p:cNvSpPr txBox="1"/>
          <p:nvPr/>
        </p:nvSpPr>
        <p:spPr>
          <a:xfrm>
            <a:off x="7315200" y="1135811"/>
            <a:ext cx="2590800" cy="362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비밀번호 찾기</a:t>
            </a:r>
          </a:p>
          <a:p>
            <a:pPr>
              <a:lnSpc>
                <a:spcPct val="150000"/>
              </a:lnSpc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lnSpc>
                <a:spcPct val="150000"/>
              </a:lnSpc>
              <a:defRPr sz="1000"/>
            </a:pPr>
            <a:r>
              <a:t>회원 계정의 비밀번호를 찾아주는 기능</a:t>
            </a:r>
          </a:p>
          <a:p>
            <a:pPr>
              <a:lnSpc>
                <a:spcPct val="150000"/>
              </a:lnSpc>
              <a:defRPr sz="1000"/>
            </a:pPr>
            <a:endParaRPr/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가입된 계정 또는 아이디 기준으로 비밀번호를 발송해주는 기능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 설정된 비밀번호는 암호화 되고, 임시 비밀번호를 이메일로 발송해준다 </a:t>
            </a:r>
          </a:p>
          <a:p>
            <a:pPr marL="171450" indent="-171450">
              <a:lnSpc>
                <a:spcPct val="150000"/>
              </a:lnSpc>
              <a:buClr>
                <a:srgbClr val="000000"/>
              </a:buClr>
              <a:buSzPct val="100000"/>
              <a:buChar char="-"/>
              <a:defRPr sz="1000"/>
            </a:pPr>
            <a:r>
              <a:t>변경된 비밀번호로 로그인 될 수 있어야 한다</a:t>
            </a:r>
          </a:p>
          <a:p>
            <a:pPr>
              <a:lnSpc>
                <a:spcPct val="150000"/>
              </a:lnSpc>
              <a:defRPr sz="1000"/>
            </a:pPr>
            <a:br/>
            <a:br/>
            <a:br/>
            <a:br/>
            <a:br/>
            <a:r>
              <a:t> </a:t>
            </a:r>
          </a:p>
        </p:txBody>
      </p:sp>
      <p:graphicFrame>
        <p:nvGraphicFramePr>
          <p:cNvPr id="131" name="Google Shape;195;g1cb191d33e4_2_78"/>
          <p:cNvGraphicFramePr/>
          <p:nvPr/>
        </p:nvGraphicFramePr>
        <p:xfrm>
          <a:off x="7315200" y="4576772"/>
          <a:ext cx="2472600" cy="137166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2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map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3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마이페이지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4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실시간예약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5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예약 및 결제 조회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32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169940"/>
            <a:ext cx="7101737" cy="4778493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Google Shape;30;g1c5b3192445_6_6"/>
          <p:cNvSpPr txBox="1"/>
          <p:nvPr/>
        </p:nvSpPr>
        <p:spPr>
          <a:xfrm>
            <a:off x="4701255" y="29766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34" name="Google Shape;27;g1c5b3192445_6_6"/>
          <p:cNvSpPr txBox="1"/>
          <p:nvPr/>
        </p:nvSpPr>
        <p:spPr>
          <a:xfrm>
            <a:off x="1250272" y="36812"/>
            <a:ext cx="2361651" cy="22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800"/>
            </a:pPr>
            <a:r>
              <a:t>[고객]</a:t>
            </a:r>
          </a:p>
        </p:txBody>
      </p:sp>
      <p:sp>
        <p:nvSpPr>
          <p:cNvPr id="13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화면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0;p5"/>
          <p:cNvSpPr txBox="1">
            <a:spLocks noGrp="1"/>
          </p:cNvSpPr>
          <p:nvPr>
            <p:ph type="sldNum" sz="quarter" idx="2"/>
          </p:nvPr>
        </p:nvSpPr>
        <p:spPr>
          <a:xfrm>
            <a:off x="9483504" y="6597008"/>
            <a:ext cx="160606" cy="218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138" name="Google Shape;28;g1c5b3192445_6_6"/>
          <p:cNvSpPr txBox="1"/>
          <p:nvPr/>
        </p:nvSpPr>
        <p:spPr>
          <a:xfrm>
            <a:off x="1250272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전체</a:t>
            </a:r>
          </a:p>
        </p:txBody>
      </p:sp>
      <p:sp>
        <p:nvSpPr>
          <p:cNvPr id="139" name="Google Shape;29;g1c5b3192445_6_6"/>
          <p:cNvSpPr txBox="1"/>
          <p:nvPr/>
        </p:nvSpPr>
        <p:spPr>
          <a:xfrm>
            <a:off x="4691683" y="244919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0.0.1</a:t>
            </a:r>
          </a:p>
        </p:txBody>
      </p:sp>
      <p:sp>
        <p:nvSpPr>
          <p:cNvPr id="140" name="Google Shape;32;g1c5b3192445_6_6"/>
          <p:cNvSpPr txBox="1"/>
          <p:nvPr/>
        </p:nvSpPr>
        <p:spPr>
          <a:xfrm>
            <a:off x="7315200" y="1135810"/>
            <a:ext cx="2590800" cy="2656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000" b="1">
                <a:latin typeface="Helvetica"/>
                <a:ea typeface="Helvetica"/>
                <a:cs typeface="Helvetica"/>
                <a:sym typeface="Helvetica"/>
              </a:defRPr>
            </a:pPr>
            <a:r>
              <a:t>관리자, 매니저 로그인</a:t>
            </a:r>
          </a:p>
          <a:p>
            <a:pPr>
              <a:defRPr sz="1000"/>
            </a:pPr>
            <a:endParaRPr/>
          </a:p>
          <a:p>
            <a:pPr marL="228600" indent="-228600">
              <a:buClr>
                <a:srgbClr val="000000"/>
              </a:buClr>
              <a:buSzPts val="1000"/>
              <a:buAutoNum type="arabicPeriod"/>
              <a:defRPr sz="1000"/>
            </a:pPr>
            <a:r>
              <a:t>아이디는 사번 , 입력시 세션값저장</a:t>
            </a:r>
          </a:p>
          <a:p>
            <a:pPr>
              <a:defRPr sz="1000"/>
            </a:pPr>
            <a:endParaRPr/>
          </a:p>
          <a:p>
            <a:pPr marL="171450" indent="-171450">
              <a:buClr>
                <a:srgbClr val="000000"/>
              </a:buClr>
              <a:buSzPts val="1000"/>
              <a:buChar char="-"/>
              <a:defRPr sz="1000"/>
            </a:pPr>
            <a:r>
              <a:t>관리자</a:t>
            </a:r>
          </a:p>
          <a:p>
            <a:pPr marL="171450" indent="-171450">
              <a:buClr>
                <a:srgbClr val="000000"/>
              </a:buClr>
              <a:buSzPts val="1000"/>
              <a:buChar char="-"/>
              <a:defRPr sz="1000"/>
            </a:pPr>
            <a:r>
              <a:t>매니저(프론트)</a:t>
            </a:r>
          </a:p>
          <a:p>
            <a:pPr marL="171450" indent="-171450">
              <a:buClr>
                <a:srgbClr val="000000"/>
              </a:buClr>
              <a:buSzPts val="1000"/>
              <a:buChar char="-"/>
              <a:defRPr sz="1000"/>
            </a:pPr>
            <a:r>
              <a:t>외부업체</a:t>
            </a:r>
          </a:p>
          <a:p>
            <a:pPr>
              <a:defRPr sz="1000"/>
            </a:pPr>
            <a:r>
              <a:t> </a:t>
            </a:r>
          </a:p>
          <a:p>
            <a:pPr>
              <a:defRPr sz="1000"/>
            </a:pPr>
            <a:r>
              <a:t>3. 1번의 값이 맞지 않을 경우 뜨는 alert창</a:t>
            </a:r>
          </a:p>
          <a:p>
            <a:pPr>
              <a:defRPr sz="1000"/>
            </a:pPr>
            <a:endParaRPr/>
          </a:p>
          <a:p>
            <a:pPr>
              <a:defRPr sz="1000"/>
            </a:pPr>
            <a:br/>
            <a:br/>
            <a:br/>
            <a:br/>
            <a:br/>
            <a:endParaRPr/>
          </a:p>
        </p:txBody>
      </p:sp>
      <p:sp>
        <p:nvSpPr>
          <p:cNvPr id="141" name="Google Shape;27;g1c5b3192445_6_6"/>
          <p:cNvSpPr txBox="1"/>
          <p:nvPr/>
        </p:nvSpPr>
        <p:spPr>
          <a:xfrm>
            <a:off x="1250272" y="49996"/>
            <a:ext cx="2361651" cy="199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/>
          <a:p>
            <a:pPr algn="ctr">
              <a:defRPr sz="700"/>
            </a:pPr>
            <a:r>
              <a:t>[매니저,관리자]</a:t>
            </a:r>
          </a:p>
        </p:txBody>
      </p:sp>
      <p:pic>
        <p:nvPicPr>
          <p:cNvPr id="14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0" y="1662300"/>
            <a:ext cx="7010597" cy="328621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43" name="Google Shape;195;g1cb191d33e4_2_78"/>
          <p:cNvGraphicFramePr/>
          <p:nvPr/>
        </p:nvGraphicFramePr>
        <p:xfrm>
          <a:off x="7315200" y="4576772"/>
          <a:ext cx="2472600" cy="45722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775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Link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900" b="1">
                          <a:solidFill>
                            <a:srgbClr val="7F7F7F"/>
                          </a:solidFill>
                          <a:sym typeface="Helvetica"/>
                        </a:rPr>
                        <a:t>이동 화면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49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900">
                          <a:solidFill>
                            <a:srgbClr val="7F7F7F"/>
                          </a:solidFill>
                        </a:rPr>
                        <a:t>1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 b="1">
                          <a:solidFill>
                            <a:srgbClr val="7F7F7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로그인</a:t>
                      </a:r>
                    </a:p>
                  </a:txBody>
                  <a:tcPr marL="45725" marR="45725" marT="45725" marB="45725" anchor="ctr" horzOverflow="overflow">
                    <a:lnL>
                      <a:solidFill>
                        <a:srgbClr val="7F7F7F"/>
                      </a:solidFill>
                    </a:lnL>
                    <a:lnR>
                      <a:solidFill>
                        <a:srgbClr val="7F7F7F"/>
                      </a:solidFill>
                    </a:lnR>
                    <a:lnT>
                      <a:solidFill>
                        <a:srgbClr val="7F7F7F"/>
                      </a:solidFill>
                    </a:lnT>
                    <a:lnB>
                      <a:solidFill>
                        <a:srgbClr val="7F7F7F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4" name="Google Shape;30;g1c5b3192445_6_6"/>
          <p:cNvSpPr txBox="1"/>
          <p:nvPr/>
        </p:nvSpPr>
        <p:spPr>
          <a:xfrm>
            <a:off x="4717970" y="34058"/>
            <a:ext cx="2361651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900"/>
            </a:lvl1pPr>
          </a:lstStyle>
          <a:p>
            <a:r>
              <a:t>2023.05.17</a:t>
            </a:r>
          </a:p>
        </p:txBody>
      </p:sp>
      <p:sp>
        <p:nvSpPr>
          <p:cNvPr id="145" name="Google Shape;27;g1c5b3192445_6_6"/>
          <p:cNvSpPr txBox="1"/>
          <p:nvPr/>
        </p:nvSpPr>
        <p:spPr>
          <a:xfrm>
            <a:off x="2758268" y="498140"/>
            <a:ext cx="2361651" cy="19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ctr">
              <a:defRPr sz="700"/>
            </a:lvl1pPr>
          </a:lstStyle>
          <a:p>
            <a:r>
              <a:t>메인화면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디자인 사용자 지정">
  <a:themeElements>
    <a:clrScheme name="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디자인 사용자 지정">
      <a:majorFont>
        <a:latin typeface="나눔고딕"/>
        <a:ea typeface="나눔고딕"/>
        <a:cs typeface="나눔고딕"/>
      </a:majorFont>
      <a:minorFont>
        <a:latin typeface="나눔고딕"/>
        <a:ea typeface="나눔고딕"/>
        <a:cs typeface="나눔고딕"/>
      </a:minorFont>
    </a:fontScheme>
    <a:fmtScheme name="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디자인 사용자 지정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디자인 사용자 지정">
      <a:majorFont>
        <a:latin typeface="나눔고딕"/>
        <a:ea typeface="나눔고딕"/>
        <a:cs typeface="나눔고딕"/>
      </a:majorFont>
      <a:minorFont>
        <a:latin typeface="나눔고딕"/>
        <a:ea typeface="나눔고딕"/>
        <a:cs typeface="나눔고딕"/>
      </a:minorFont>
    </a:fontScheme>
    <a:fmtScheme name="디자인 사용자 지정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3614</Words>
  <Application>Microsoft Office PowerPoint</Application>
  <PresentationFormat>A4 용지(210x297mm)</PresentationFormat>
  <Paragraphs>1254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나눔고딕</vt:lpstr>
      <vt:lpstr>Helvetica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kimmi</dc:creator>
  <cp:lastModifiedBy>김민지</cp:lastModifiedBy>
  <cp:revision>4</cp:revision>
  <dcterms:modified xsi:type="dcterms:W3CDTF">2023-06-19T06:29:40Z</dcterms:modified>
</cp:coreProperties>
</file>